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9"/>
  </p:notesMasterIdLst>
  <p:handoutMasterIdLst>
    <p:handoutMasterId r:id="rId30"/>
  </p:handoutMasterIdLst>
  <p:sldIdLst>
    <p:sldId id="335" r:id="rId5"/>
    <p:sldId id="336" r:id="rId6"/>
    <p:sldId id="354" r:id="rId7"/>
    <p:sldId id="337" r:id="rId8"/>
    <p:sldId id="355" r:id="rId9"/>
    <p:sldId id="356" r:id="rId10"/>
    <p:sldId id="370" r:id="rId11"/>
    <p:sldId id="338" r:id="rId12"/>
    <p:sldId id="343" r:id="rId13"/>
    <p:sldId id="345" r:id="rId14"/>
    <p:sldId id="358" r:id="rId15"/>
    <p:sldId id="359" r:id="rId16"/>
    <p:sldId id="361" r:id="rId17"/>
    <p:sldId id="360" r:id="rId18"/>
    <p:sldId id="357" r:id="rId19"/>
    <p:sldId id="364" r:id="rId20"/>
    <p:sldId id="363" r:id="rId21"/>
    <p:sldId id="362" r:id="rId22"/>
    <p:sldId id="365" r:id="rId23"/>
    <p:sldId id="367" r:id="rId24"/>
    <p:sldId id="366" r:id="rId25"/>
    <p:sldId id="369" r:id="rId26"/>
    <p:sldId id="368" r:id="rId27"/>
    <p:sldId id="34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2801" autoAdjust="0"/>
  </p:normalViewPr>
  <p:slideViewPr>
    <p:cSldViewPr snapToGrid="0">
      <p:cViewPr>
        <p:scale>
          <a:sx n="100" d="100"/>
          <a:sy n="100" d="100"/>
        </p:scale>
        <p:origin x="245" y="-307"/>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1" i="0" u="none" strike="noStrike" kern="1200" cap="all" spc="120" normalizeH="0" baseline="0">
                <a:solidFill>
                  <a:schemeClr val="tx1">
                    <a:lumMod val="65000"/>
                    <a:lumOff val="35000"/>
                  </a:schemeClr>
                </a:solidFill>
                <a:latin typeface="+mn-lt"/>
                <a:ea typeface="+mn-ea"/>
                <a:cs typeface="+mn-cs"/>
              </a:defRPr>
            </a:pPr>
            <a:r>
              <a:rPr lang="en-IN" sz="1500" baseline="0" dirty="0"/>
              <a:t>Bus 8 voltage for cases</a:t>
            </a:r>
          </a:p>
        </c:rich>
      </c:tx>
      <c:overlay val="0"/>
      <c:spPr>
        <a:noFill/>
        <a:ln>
          <a:noFill/>
        </a:ln>
        <a:effectLst/>
      </c:spPr>
      <c:txPr>
        <a:bodyPr rot="0" spcFirstLastPara="1" vertOverflow="ellipsis" vert="horz" wrap="square" anchor="ctr" anchorCtr="1"/>
        <a:lstStyle/>
        <a:p>
          <a:pPr>
            <a:defRPr sz="15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Bus 8 Voltage (pu)</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Sheet1!$A$2:$A$13</c:f>
              <c:strCache>
                <c:ptCount val="12"/>
                <c:pt idx="0">
                  <c:v>0)Base Case</c:v>
                </c:pt>
                <c:pt idx="1">
                  <c:v>1)Stressed Load (Bus 8)</c:v>
                </c:pt>
                <c:pt idx="2">
                  <c:v>2)Stressed with SVS</c:v>
                </c:pt>
                <c:pt idx="3">
                  <c:v>3)PV at Bus 8 (50 MW)</c:v>
                </c:pt>
                <c:pt idx="4">
                  <c:v>4)PV at Bus 5 (50 MW)</c:v>
                </c:pt>
                <c:pt idx="5">
                  <c:v>5)PV at Bus 6 (50 MW)</c:v>
                </c:pt>
                <c:pt idx="6">
                  <c:v>6)Distributed PV</c:v>
                </c:pt>
                <c:pt idx="7">
                  <c:v>7)High PV at Bus 8 (75 MW)</c:v>
                </c:pt>
                <c:pt idx="8">
                  <c:v>8)Low PV at Bus 8 (25 MW)</c:v>
                </c:pt>
                <c:pt idx="9">
                  <c:v>9)Stressed Load (Bus 6)</c:v>
                </c:pt>
                <c:pt idx="10">
                  <c:v>10)PV at Bus 8 with High Load</c:v>
                </c:pt>
                <c:pt idx="11">
                  <c:v>11)Relaxed Voltage Limits</c:v>
                </c:pt>
              </c:strCache>
            </c:strRef>
          </c:cat>
          <c:val>
            <c:numRef>
              <c:f>Sheet1!$B$2:$B$13</c:f>
              <c:numCache>
                <c:formatCode>General</c:formatCode>
                <c:ptCount val="12"/>
                <c:pt idx="0">
                  <c:v>1</c:v>
                </c:pt>
                <c:pt idx="1">
                  <c:v>0.998</c:v>
                </c:pt>
                <c:pt idx="2">
                  <c:v>0.998</c:v>
                </c:pt>
                <c:pt idx="3">
                  <c:v>1</c:v>
                </c:pt>
                <c:pt idx="4">
                  <c:v>0.998</c:v>
                </c:pt>
                <c:pt idx="5">
                  <c:v>0.995</c:v>
                </c:pt>
                <c:pt idx="6">
                  <c:v>1</c:v>
                </c:pt>
                <c:pt idx="7">
                  <c:v>1</c:v>
                </c:pt>
                <c:pt idx="8">
                  <c:v>1</c:v>
                </c:pt>
                <c:pt idx="9">
                  <c:v>1.012</c:v>
                </c:pt>
                <c:pt idx="10">
                  <c:v>1</c:v>
                </c:pt>
                <c:pt idx="11">
                  <c:v>1.016</c:v>
                </c:pt>
              </c:numCache>
            </c:numRef>
          </c:val>
          <c:extLst>
            <c:ext xmlns:c16="http://schemas.microsoft.com/office/drawing/2014/chart" uri="{C3380CC4-5D6E-409C-BE32-E72D297353CC}">
              <c16:uniqueId val="{00000000-4B42-42E4-8A69-3CB67BC256D4}"/>
            </c:ext>
          </c:extLst>
        </c:ser>
        <c:ser>
          <c:idx val="1"/>
          <c:order val="1"/>
          <c:tx>
            <c:strRef>
              <c:f>Sheet1!$C$1</c:f>
              <c:strCache>
                <c:ptCount val="1"/>
                <c:pt idx="0">
                  <c:v>Column1</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Sheet1!$A$2:$A$13</c:f>
              <c:strCache>
                <c:ptCount val="12"/>
                <c:pt idx="0">
                  <c:v>0)Base Case</c:v>
                </c:pt>
                <c:pt idx="1">
                  <c:v>1)Stressed Load (Bus 8)</c:v>
                </c:pt>
                <c:pt idx="2">
                  <c:v>2)Stressed with SVS</c:v>
                </c:pt>
                <c:pt idx="3">
                  <c:v>3)PV at Bus 8 (50 MW)</c:v>
                </c:pt>
                <c:pt idx="4">
                  <c:v>4)PV at Bus 5 (50 MW)</c:v>
                </c:pt>
                <c:pt idx="5">
                  <c:v>5)PV at Bus 6 (50 MW)</c:v>
                </c:pt>
                <c:pt idx="6">
                  <c:v>6)Distributed PV</c:v>
                </c:pt>
                <c:pt idx="7">
                  <c:v>7)High PV at Bus 8 (75 MW)</c:v>
                </c:pt>
                <c:pt idx="8">
                  <c:v>8)Low PV at Bus 8 (25 MW)</c:v>
                </c:pt>
                <c:pt idx="9">
                  <c:v>9)Stressed Load (Bus 6)</c:v>
                </c:pt>
                <c:pt idx="10">
                  <c:v>10)PV at Bus 8 with High Load</c:v>
                </c:pt>
                <c:pt idx="11">
                  <c:v>11)Relaxed Voltage Limits</c:v>
                </c:pt>
              </c:strCache>
            </c:strRef>
          </c:cat>
          <c:val>
            <c:numRef>
              <c:f>Sheet1!$C$2:$C$13</c:f>
              <c:numCache>
                <c:formatCode>General</c:formatCode>
                <c:ptCount val="12"/>
              </c:numCache>
            </c:numRef>
          </c:val>
          <c:extLst>
            <c:ext xmlns:c16="http://schemas.microsoft.com/office/drawing/2014/chart" uri="{C3380CC4-5D6E-409C-BE32-E72D297353CC}">
              <c16:uniqueId val="{00000001-4B42-42E4-8A69-3CB67BC256D4}"/>
            </c:ext>
          </c:extLst>
        </c:ser>
        <c:ser>
          <c:idx val="2"/>
          <c:order val="2"/>
          <c:tx>
            <c:strRef>
              <c:f>Sheet1!$D$1</c:f>
              <c:strCache>
                <c:ptCount val="1"/>
                <c:pt idx="0">
                  <c:v>Column2</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Sheet1!$A$2:$A$13</c:f>
              <c:strCache>
                <c:ptCount val="12"/>
                <c:pt idx="0">
                  <c:v>0)Base Case</c:v>
                </c:pt>
                <c:pt idx="1">
                  <c:v>1)Stressed Load (Bus 8)</c:v>
                </c:pt>
                <c:pt idx="2">
                  <c:v>2)Stressed with SVS</c:v>
                </c:pt>
                <c:pt idx="3">
                  <c:v>3)PV at Bus 8 (50 MW)</c:v>
                </c:pt>
                <c:pt idx="4">
                  <c:v>4)PV at Bus 5 (50 MW)</c:v>
                </c:pt>
                <c:pt idx="5">
                  <c:v>5)PV at Bus 6 (50 MW)</c:v>
                </c:pt>
                <c:pt idx="6">
                  <c:v>6)Distributed PV</c:v>
                </c:pt>
                <c:pt idx="7">
                  <c:v>7)High PV at Bus 8 (75 MW)</c:v>
                </c:pt>
                <c:pt idx="8">
                  <c:v>8)Low PV at Bus 8 (25 MW)</c:v>
                </c:pt>
                <c:pt idx="9">
                  <c:v>9)Stressed Load (Bus 6)</c:v>
                </c:pt>
                <c:pt idx="10">
                  <c:v>10)PV at Bus 8 with High Load</c:v>
                </c:pt>
                <c:pt idx="11">
                  <c:v>11)Relaxed Voltage Limits</c:v>
                </c:pt>
              </c:strCache>
            </c:strRef>
          </c:cat>
          <c:val>
            <c:numRef>
              <c:f>Sheet1!$D$2:$D$13</c:f>
              <c:numCache>
                <c:formatCode>General</c:formatCode>
                <c:ptCount val="12"/>
              </c:numCache>
            </c:numRef>
          </c:val>
          <c:extLst>
            <c:ext xmlns:c16="http://schemas.microsoft.com/office/drawing/2014/chart" uri="{C3380CC4-5D6E-409C-BE32-E72D297353CC}">
              <c16:uniqueId val="{00000002-4B42-42E4-8A69-3CB67BC256D4}"/>
            </c:ext>
          </c:extLst>
        </c:ser>
        <c:dLbls>
          <c:dLblPos val="outEnd"/>
          <c:showLegendKey val="0"/>
          <c:showVal val="1"/>
          <c:showCatName val="0"/>
          <c:showSerName val="0"/>
          <c:showPercent val="0"/>
          <c:showBubbleSize val="0"/>
        </c:dLbls>
        <c:gapWidth val="444"/>
        <c:overlap val="-90"/>
        <c:axId val="2009737071"/>
        <c:axId val="2009734191"/>
      </c:barChart>
      <c:catAx>
        <c:axId val="20097370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dirty="0"/>
                  <a:t>Cases</a:t>
                </a:r>
                <a:endParaRPr lang="en-IN" dirty="0"/>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I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2009734191"/>
        <c:crosses val="autoZero"/>
        <c:auto val="1"/>
        <c:lblAlgn val="ctr"/>
        <c:lblOffset val="100"/>
        <c:noMultiLvlLbl val="0"/>
      </c:catAx>
      <c:valAx>
        <c:axId val="2009734191"/>
        <c:scaling>
          <c:orientation val="minMax"/>
        </c:scaling>
        <c:delete val="1"/>
        <c:axPos val="l"/>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IN" dirty="0"/>
                  <a:t>Voltage(PU)</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2009737071"/>
        <c:crosses val="autoZero"/>
        <c:crossBetween val="between"/>
      </c:valAx>
      <c:spPr>
        <a:noFill/>
        <a:ln>
          <a:noFill/>
        </a:ln>
        <a:effectLst/>
      </c:spPr>
    </c:plotArea>
    <c:legend>
      <c:legendPos val="t"/>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1" i="0" u="none" strike="noStrike" kern="1200" cap="all" spc="120" normalizeH="0" baseline="0">
                <a:solidFill>
                  <a:schemeClr val="tx1">
                    <a:lumMod val="65000"/>
                    <a:lumOff val="35000"/>
                  </a:schemeClr>
                </a:solidFill>
                <a:latin typeface="+mn-lt"/>
                <a:ea typeface="+mn-ea"/>
                <a:cs typeface="+mn-cs"/>
              </a:defRPr>
            </a:pPr>
            <a:r>
              <a:rPr lang="en-IN" sz="1500" baseline="0" dirty="0"/>
              <a:t>Power loss for cases</a:t>
            </a:r>
          </a:p>
        </c:rich>
      </c:tx>
      <c:overlay val="0"/>
      <c:spPr>
        <a:noFill/>
        <a:ln>
          <a:noFill/>
        </a:ln>
        <a:effectLst/>
      </c:spPr>
      <c:txPr>
        <a:bodyPr rot="0" spcFirstLastPara="1" vertOverflow="ellipsis" vert="horz" wrap="square" anchor="ctr" anchorCtr="1"/>
        <a:lstStyle/>
        <a:p>
          <a:pPr>
            <a:defRPr sz="15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Total Losses (MW)</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Sheet1!$A$2:$A$13</c:f>
              <c:strCache>
                <c:ptCount val="12"/>
                <c:pt idx="0">
                  <c:v>0)Base Case</c:v>
                </c:pt>
                <c:pt idx="1">
                  <c:v>1)Stressed Load (Bus 8)</c:v>
                </c:pt>
                <c:pt idx="2">
                  <c:v>2)Stressed with SVS</c:v>
                </c:pt>
                <c:pt idx="3">
                  <c:v>3)PV at Bus 8 (50 MW)</c:v>
                </c:pt>
                <c:pt idx="4">
                  <c:v>4)PV at Bus 5 (50 MW)</c:v>
                </c:pt>
                <c:pt idx="5">
                  <c:v>5)PV at Bus 6 (50 MW)</c:v>
                </c:pt>
                <c:pt idx="6">
                  <c:v>6)Distributed PV</c:v>
                </c:pt>
                <c:pt idx="7">
                  <c:v>7)High PV at Bus 8 (75 MW)</c:v>
                </c:pt>
                <c:pt idx="8">
                  <c:v>8)Low PV at Bus 8 (25 MW)</c:v>
                </c:pt>
                <c:pt idx="9">
                  <c:v>9)Stressed Load (Bus 6)</c:v>
                </c:pt>
                <c:pt idx="10">
                  <c:v>10)PV at Bus 8 with High Load</c:v>
                </c:pt>
                <c:pt idx="11">
                  <c:v>11)Relaxed Voltage Limits</c:v>
                </c:pt>
              </c:strCache>
            </c:strRef>
          </c:cat>
          <c:val>
            <c:numRef>
              <c:f>Sheet1!$B$2:$B$13</c:f>
              <c:numCache>
                <c:formatCode>General</c:formatCode>
                <c:ptCount val="12"/>
                <c:pt idx="0">
                  <c:v>4.6399999999999997</c:v>
                </c:pt>
                <c:pt idx="1">
                  <c:v>3.85</c:v>
                </c:pt>
                <c:pt idx="2">
                  <c:v>3.843</c:v>
                </c:pt>
                <c:pt idx="3">
                  <c:v>4.7789999999999999</c:v>
                </c:pt>
                <c:pt idx="4">
                  <c:v>3.375</c:v>
                </c:pt>
                <c:pt idx="5">
                  <c:v>3.4769999999999999</c:v>
                </c:pt>
                <c:pt idx="6">
                  <c:v>3.4809999999999999</c:v>
                </c:pt>
                <c:pt idx="7">
                  <c:v>5.7949999999999999</c:v>
                </c:pt>
                <c:pt idx="8">
                  <c:v>4.1219999999999999</c:v>
                </c:pt>
                <c:pt idx="9">
                  <c:v>5.5</c:v>
                </c:pt>
                <c:pt idx="10">
                  <c:v>3.8260000000000001</c:v>
                </c:pt>
                <c:pt idx="11">
                  <c:v>4.6399999999999997</c:v>
                </c:pt>
              </c:numCache>
            </c:numRef>
          </c:val>
          <c:extLst>
            <c:ext xmlns:c16="http://schemas.microsoft.com/office/drawing/2014/chart" uri="{C3380CC4-5D6E-409C-BE32-E72D297353CC}">
              <c16:uniqueId val="{00000000-3229-476A-8E39-4D9B834FA589}"/>
            </c:ext>
          </c:extLst>
        </c:ser>
        <c:ser>
          <c:idx val="1"/>
          <c:order val="1"/>
          <c:tx>
            <c:strRef>
              <c:f>Sheet1!$C$1</c:f>
              <c:strCache>
                <c:ptCount val="1"/>
                <c:pt idx="0">
                  <c:v>Column1</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Sheet1!$A$2:$A$13</c:f>
              <c:strCache>
                <c:ptCount val="12"/>
                <c:pt idx="0">
                  <c:v>0)Base Case</c:v>
                </c:pt>
                <c:pt idx="1">
                  <c:v>1)Stressed Load (Bus 8)</c:v>
                </c:pt>
                <c:pt idx="2">
                  <c:v>2)Stressed with SVS</c:v>
                </c:pt>
                <c:pt idx="3">
                  <c:v>3)PV at Bus 8 (50 MW)</c:v>
                </c:pt>
                <c:pt idx="4">
                  <c:v>4)PV at Bus 5 (50 MW)</c:v>
                </c:pt>
                <c:pt idx="5">
                  <c:v>5)PV at Bus 6 (50 MW)</c:v>
                </c:pt>
                <c:pt idx="6">
                  <c:v>6)Distributed PV</c:v>
                </c:pt>
                <c:pt idx="7">
                  <c:v>7)High PV at Bus 8 (75 MW)</c:v>
                </c:pt>
                <c:pt idx="8">
                  <c:v>8)Low PV at Bus 8 (25 MW)</c:v>
                </c:pt>
                <c:pt idx="9">
                  <c:v>9)Stressed Load (Bus 6)</c:v>
                </c:pt>
                <c:pt idx="10">
                  <c:v>10)PV at Bus 8 with High Load</c:v>
                </c:pt>
                <c:pt idx="11">
                  <c:v>11)Relaxed Voltage Limits</c:v>
                </c:pt>
              </c:strCache>
            </c:strRef>
          </c:cat>
          <c:val>
            <c:numRef>
              <c:f>Sheet1!$C$2:$C$13</c:f>
              <c:numCache>
                <c:formatCode>General</c:formatCode>
                <c:ptCount val="12"/>
              </c:numCache>
            </c:numRef>
          </c:val>
          <c:extLst>
            <c:ext xmlns:c16="http://schemas.microsoft.com/office/drawing/2014/chart" uri="{C3380CC4-5D6E-409C-BE32-E72D297353CC}">
              <c16:uniqueId val="{00000001-3229-476A-8E39-4D9B834FA589}"/>
            </c:ext>
          </c:extLst>
        </c:ser>
        <c:ser>
          <c:idx val="2"/>
          <c:order val="2"/>
          <c:tx>
            <c:strRef>
              <c:f>Sheet1!$D$1</c:f>
              <c:strCache>
                <c:ptCount val="1"/>
                <c:pt idx="0">
                  <c:v>Column2</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Sheet1!$A$2:$A$13</c:f>
              <c:strCache>
                <c:ptCount val="12"/>
                <c:pt idx="0">
                  <c:v>0)Base Case</c:v>
                </c:pt>
                <c:pt idx="1">
                  <c:v>1)Stressed Load (Bus 8)</c:v>
                </c:pt>
                <c:pt idx="2">
                  <c:v>2)Stressed with SVS</c:v>
                </c:pt>
                <c:pt idx="3">
                  <c:v>3)PV at Bus 8 (50 MW)</c:v>
                </c:pt>
                <c:pt idx="4">
                  <c:v>4)PV at Bus 5 (50 MW)</c:v>
                </c:pt>
                <c:pt idx="5">
                  <c:v>5)PV at Bus 6 (50 MW)</c:v>
                </c:pt>
                <c:pt idx="6">
                  <c:v>6)Distributed PV</c:v>
                </c:pt>
                <c:pt idx="7">
                  <c:v>7)High PV at Bus 8 (75 MW)</c:v>
                </c:pt>
                <c:pt idx="8">
                  <c:v>8)Low PV at Bus 8 (25 MW)</c:v>
                </c:pt>
                <c:pt idx="9">
                  <c:v>9)Stressed Load (Bus 6)</c:v>
                </c:pt>
                <c:pt idx="10">
                  <c:v>10)PV at Bus 8 with High Load</c:v>
                </c:pt>
                <c:pt idx="11">
                  <c:v>11)Relaxed Voltage Limits</c:v>
                </c:pt>
              </c:strCache>
            </c:strRef>
          </c:cat>
          <c:val>
            <c:numRef>
              <c:f>Sheet1!$D$2:$D$13</c:f>
              <c:numCache>
                <c:formatCode>General</c:formatCode>
                <c:ptCount val="12"/>
              </c:numCache>
            </c:numRef>
          </c:val>
          <c:extLst>
            <c:ext xmlns:c16="http://schemas.microsoft.com/office/drawing/2014/chart" uri="{C3380CC4-5D6E-409C-BE32-E72D297353CC}">
              <c16:uniqueId val="{00000002-3229-476A-8E39-4D9B834FA589}"/>
            </c:ext>
          </c:extLst>
        </c:ser>
        <c:dLbls>
          <c:dLblPos val="outEnd"/>
          <c:showLegendKey val="0"/>
          <c:showVal val="1"/>
          <c:showCatName val="0"/>
          <c:showSerName val="0"/>
          <c:showPercent val="0"/>
          <c:showBubbleSize val="0"/>
        </c:dLbls>
        <c:gapWidth val="444"/>
        <c:overlap val="-90"/>
        <c:axId val="2009737071"/>
        <c:axId val="2009734191"/>
      </c:barChart>
      <c:catAx>
        <c:axId val="20097370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IN" dirty="0"/>
                  <a:t>Cases</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2009734191"/>
        <c:crosses val="autoZero"/>
        <c:auto val="1"/>
        <c:lblAlgn val="ctr"/>
        <c:lblOffset val="100"/>
        <c:noMultiLvlLbl val="0"/>
      </c:catAx>
      <c:valAx>
        <c:axId val="2009734191"/>
        <c:scaling>
          <c:orientation val="minMax"/>
        </c:scaling>
        <c:delete val="1"/>
        <c:axPos val="l"/>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dirty="0"/>
                  <a:t>Loss(MW)</a:t>
                </a:r>
                <a:endParaRPr lang="en-IN" dirty="0"/>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IN"/>
            </a:p>
          </c:txPr>
        </c:title>
        <c:numFmt formatCode="General" sourceLinked="1"/>
        <c:majorTickMark val="none"/>
        <c:minorTickMark val="none"/>
        <c:tickLblPos val="nextTo"/>
        <c:crossAx val="2009737071"/>
        <c:crosses val="autoZero"/>
        <c:crossBetween val="between"/>
      </c:valAx>
      <c:spPr>
        <a:noFill/>
        <a:ln>
          <a:noFill/>
        </a:ln>
        <a:effectLst/>
      </c:spPr>
    </c:plotArea>
    <c:legend>
      <c:legendPos val="t"/>
      <c:legendEntry>
        <c:idx val="1"/>
        <c:delete val="1"/>
      </c:legendEntry>
      <c:legendEntry>
        <c:idx val="2"/>
        <c:delete val="1"/>
      </c:legendEntry>
      <c:layout>
        <c:manualLayout>
          <c:xMode val="edge"/>
          <c:yMode val="edge"/>
          <c:x val="0.23808306368820467"/>
          <c:y val="0.14048401360809562"/>
          <c:w val="0.33699743224147266"/>
          <c:h val="9.1756067013559164E-2"/>
        </c:manualLayout>
      </c:layout>
      <c:overlay val="0"/>
      <c:spPr>
        <a:noFill/>
        <a:ln>
          <a:solidFill>
            <a:schemeClr val="tx1"/>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1" i="0" u="none" strike="noStrike" kern="1200" cap="all" spc="120" normalizeH="0" baseline="0">
                <a:solidFill>
                  <a:schemeClr val="tx1">
                    <a:lumMod val="65000"/>
                    <a:lumOff val="35000"/>
                  </a:schemeClr>
                </a:solidFill>
                <a:latin typeface="+mn-lt"/>
                <a:ea typeface="+mn-ea"/>
                <a:cs typeface="+mn-cs"/>
              </a:defRPr>
            </a:pPr>
            <a:r>
              <a:rPr lang="en-IN" sz="1500" baseline="0" dirty="0"/>
              <a:t>Bus 8 voltage and total power loss for cases</a:t>
            </a:r>
          </a:p>
        </c:rich>
      </c:tx>
      <c:overlay val="0"/>
      <c:spPr>
        <a:noFill/>
        <a:ln>
          <a:noFill/>
        </a:ln>
        <a:effectLst/>
      </c:spPr>
      <c:txPr>
        <a:bodyPr rot="0" spcFirstLastPara="1" vertOverflow="ellipsis" vert="horz" wrap="square" anchor="ctr" anchorCtr="1"/>
        <a:lstStyle/>
        <a:p>
          <a:pPr>
            <a:defRPr sz="15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Bus 8 Voltage (pu)</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Sheet1!$A$2:$A$13</c:f>
              <c:strCache>
                <c:ptCount val="12"/>
                <c:pt idx="0">
                  <c:v>0)Base Case</c:v>
                </c:pt>
                <c:pt idx="1">
                  <c:v>1)Stressed Load (Bus 8)</c:v>
                </c:pt>
                <c:pt idx="2">
                  <c:v>2)Stressed with SVS</c:v>
                </c:pt>
                <c:pt idx="3">
                  <c:v>3)PV at Bus 8 (50 MW)</c:v>
                </c:pt>
                <c:pt idx="4">
                  <c:v>4)PV at Bus 5 (50 MW)</c:v>
                </c:pt>
                <c:pt idx="5">
                  <c:v>5)PV at Bus 6 (50 MW)</c:v>
                </c:pt>
                <c:pt idx="6">
                  <c:v>6)Distributed PV</c:v>
                </c:pt>
                <c:pt idx="7">
                  <c:v>7)High PV at Bus 8 (75 MW)</c:v>
                </c:pt>
                <c:pt idx="8">
                  <c:v>8)Low PV at Bus 8 (25 MW)</c:v>
                </c:pt>
                <c:pt idx="9">
                  <c:v>9)Stressed Load (Bus 6)</c:v>
                </c:pt>
                <c:pt idx="10">
                  <c:v>10)PV at Bus 8 with High Load</c:v>
                </c:pt>
                <c:pt idx="11">
                  <c:v>11)Relaxed Voltage Limits</c:v>
                </c:pt>
              </c:strCache>
            </c:strRef>
          </c:cat>
          <c:val>
            <c:numRef>
              <c:f>Sheet1!$B$2:$B$13</c:f>
              <c:numCache>
                <c:formatCode>General</c:formatCode>
                <c:ptCount val="12"/>
                <c:pt idx="0">
                  <c:v>1</c:v>
                </c:pt>
                <c:pt idx="1">
                  <c:v>0.998</c:v>
                </c:pt>
                <c:pt idx="2">
                  <c:v>0.998</c:v>
                </c:pt>
                <c:pt idx="3">
                  <c:v>1</c:v>
                </c:pt>
                <c:pt idx="4">
                  <c:v>0.998</c:v>
                </c:pt>
                <c:pt idx="5">
                  <c:v>0.995</c:v>
                </c:pt>
                <c:pt idx="6">
                  <c:v>1</c:v>
                </c:pt>
                <c:pt idx="7">
                  <c:v>1</c:v>
                </c:pt>
                <c:pt idx="8">
                  <c:v>1</c:v>
                </c:pt>
                <c:pt idx="9">
                  <c:v>1.012</c:v>
                </c:pt>
                <c:pt idx="10">
                  <c:v>1</c:v>
                </c:pt>
                <c:pt idx="11">
                  <c:v>1.016</c:v>
                </c:pt>
              </c:numCache>
            </c:numRef>
          </c:val>
          <c:extLst>
            <c:ext xmlns:c16="http://schemas.microsoft.com/office/drawing/2014/chart" uri="{C3380CC4-5D6E-409C-BE32-E72D297353CC}">
              <c16:uniqueId val="{00000000-0A2C-4813-8D8F-9EB929E4E513}"/>
            </c:ext>
          </c:extLst>
        </c:ser>
        <c:ser>
          <c:idx val="1"/>
          <c:order val="1"/>
          <c:tx>
            <c:strRef>
              <c:f>Sheet1!$C$1</c:f>
              <c:strCache>
                <c:ptCount val="1"/>
                <c:pt idx="0">
                  <c:v>Total Losses (MW)</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Sheet1!$A$2:$A$13</c:f>
              <c:strCache>
                <c:ptCount val="12"/>
                <c:pt idx="0">
                  <c:v>0)Base Case</c:v>
                </c:pt>
                <c:pt idx="1">
                  <c:v>1)Stressed Load (Bus 8)</c:v>
                </c:pt>
                <c:pt idx="2">
                  <c:v>2)Stressed with SVS</c:v>
                </c:pt>
                <c:pt idx="3">
                  <c:v>3)PV at Bus 8 (50 MW)</c:v>
                </c:pt>
                <c:pt idx="4">
                  <c:v>4)PV at Bus 5 (50 MW)</c:v>
                </c:pt>
                <c:pt idx="5">
                  <c:v>5)PV at Bus 6 (50 MW)</c:v>
                </c:pt>
                <c:pt idx="6">
                  <c:v>6)Distributed PV</c:v>
                </c:pt>
                <c:pt idx="7">
                  <c:v>7)High PV at Bus 8 (75 MW)</c:v>
                </c:pt>
                <c:pt idx="8">
                  <c:v>8)Low PV at Bus 8 (25 MW)</c:v>
                </c:pt>
                <c:pt idx="9">
                  <c:v>9)Stressed Load (Bus 6)</c:v>
                </c:pt>
                <c:pt idx="10">
                  <c:v>10)PV at Bus 8 with High Load</c:v>
                </c:pt>
                <c:pt idx="11">
                  <c:v>11)Relaxed Voltage Limits</c:v>
                </c:pt>
              </c:strCache>
            </c:strRef>
          </c:cat>
          <c:val>
            <c:numRef>
              <c:f>Sheet1!$C$2:$C$13</c:f>
              <c:numCache>
                <c:formatCode>General</c:formatCode>
                <c:ptCount val="12"/>
                <c:pt idx="0">
                  <c:v>4.6399999999999997</c:v>
                </c:pt>
                <c:pt idx="1">
                  <c:v>3.85</c:v>
                </c:pt>
                <c:pt idx="2">
                  <c:v>3.843</c:v>
                </c:pt>
                <c:pt idx="3">
                  <c:v>4.7789999999999999</c:v>
                </c:pt>
                <c:pt idx="4">
                  <c:v>3.375</c:v>
                </c:pt>
                <c:pt idx="5">
                  <c:v>3.4769999999999999</c:v>
                </c:pt>
                <c:pt idx="6">
                  <c:v>3.4809999999999999</c:v>
                </c:pt>
                <c:pt idx="7">
                  <c:v>5.7949999999999999</c:v>
                </c:pt>
                <c:pt idx="8">
                  <c:v>4.1219999999999999</c:v>
                </c:pt>
                <c:pt idx="9">
                  <c:v>5.5</c:v>
                </c:pt>
                <c:pt idx="10">
                  <c:v>3.8260000000000001</c:v>
                </c:pt>
                <c:pt idx="11">
                  <c:v>4.6399999999999997</c:v>
                </c:pt>
              </c:numCache>
            </c:numRef>
          </c:val>
          <c:extLst>
            <c:ext xmlns:c16="http://schemas.microsoft.com/office/drawing/2014/chart" uri="{C3380CC4-5D6E-409C-BE32-E72D297353CC}">
              <c16:uniqueId val="{00000001-0A2C-4813-8D8F-9EB929E4E513}"/>
            </c:ext>
          </c:extLst>
        </c:ser>
        <c:ser>
          <c:idx val="2"/>
          <c:order val="2"/>
          <c:tx>
            <c:strRef>
              <c:f>Sheet1!$D$1</c:f>
              <c:strCache>
                <c:ptCount val="1"/>
                <c:pt idx="0">
                  <c:v>Column2</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Sheet1!$A$2:$A$13</c:f>
              <c:strCache>
                <c:ptCount val="12"/>
                <c:pt idx="0">
                  <c:v>0)Base Case</c:v>
                </c:pt>
                <c:pt idx="1">
                  <c:v>1)Stressed Load (Bus 8)</c:v>
                </c:pt>
                <c:pt idx="2">
                  <c:v>2)Stressed with SVS</c:v>
                </c:pt>
                <c:pt idx="3">
                  <c:v>3)PV at Bus 8 (50 MW)</c:v>
                </c:pt>
                <c:pt idx="4">
                  <c:v>4)PV at Bus 5 (50 MW)</c:v>
                </c:pt>
                <c:pt idx="5">
                  <c:v>5)PV at Bus 6 (50 MW)</c:v>
                </c:pt>
                <c:pt idx="6">
                  <c:v>6)Distributed PV</c:v>
                </c:pt>
                <c:pt idx="7">
                  <c:v>7)High PV at Bus 8 (75 MW)</c:v>
                </c:pt>
                <c:pt idx="8">
                  <c:v>8)Low PV at Bus 8 (25 MW)</c:v>
                </c:pt>
                <c:pt idx="9">
                  <c:v>9)Stressed Load (Bus 6)</c:v>
                </c:pt>
                <c:pt idx="10">
                  <c:v>10)PV at Bus 8 with High Load</c:v>
                </c:pt>
                <c:pt idx="11">
                  <c:v>11)Relaxed Voltage Limits</c:v>
                </c:pt>
              </c:strCache>
            </c:strRef>
          </c:cat>
          <c:val>
            <c:numRef>
              <c:f>Sheet1!$D$2:$D$13</c:f>
              <c:numCache>
                <c:formatCode>General</c:formatCode>
                <c:ptCount val="12"/>
              </c:numCache>
            </c:numRef>
          </c:val>
          <c:extLst>
            <c:ext xmlns:c16="http://schemas.microsoft.com/office/drawing/2014/chart" uri="{C3380CC4-5D6E-409C-BE32-E72D297353CC}">
              <c16:uniqueId val="{00000002-0A2C-4813-8D8F-9EB929E4E513}"/>
            </c:ext>
          </c:extLst>
        </c:ser>
        <c:dLbls>
          <c:dLblPos val="outEnd"/>
          <c:showLegendKey val="0"/>
          <c:showVal val="1"/>
          <c:showCatName val="0"/>
          <c:showSerName val="0"/>
          <c:showPercent val="0"/>
          <c:showBubbleSize val="0"/>
        </c:dLbls>
        <c:gapWidth val="444"/>
        <c:overlap val="-90"/>
        <c:axId val="2009737071"/>
        <c:axId val="2009734191"/>
      </c:barChart>
      <c:catAx>
        <c:axId val="20097370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IN" dirty="0"/>
                  <a:t>Case Name</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2009734191"/>
        <c:crosses val="autoZero"/>
        <c:auto val="1"/>
        <c:lblAlgn val="ctr"/>
        <c:lblOffset val="100"/>
        <c:noMultiLvlLbl val="0"/>
      </c:catAx>
      <c:valAx>
        <c:axId val="2009734191"/>
        <c:scaling>
          <c:orientation val="minMax"/>
        </c:scaling>
        <c:delete val="1"/>
        <c:axPos val="l"/>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IN" dirty="0"/>
                  <a:t>Voltage</a:t>
                </a:r>
                <a:r>
                  <a:rPr lang="en-IN" baseline="0" dirty="0"/>
                  <a:t> / loss</a:t>
                </a:r>
                <a:endParaRPr lang="en-IN" dirty="0"/>
              </a:p>
            </c:rich>
          </c:tx>
          <c:layout>
            <c:manualLayout>
              <c:xMode val="edge"/>
              <c:yMode val="edge"/>
              <c:x val="1.9985467975397703E-2"/>
              <c:y val="0.17425125289211041"/>
            </c:manualLayout>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IN"/>
            </a:p>
          </c:txPr>
        </c:title>
        <c:numFmt formatCode="General" sourceLinked="1"/>
        <c:majorTickMark val="none"/>
        <c:minorTickMark val="none"/>
        <c:tickLblPos val="nextTo"/>
        <c:crossAx val="2009737071"/>
        <c:crosses val="autoZero"/>
        <c:crossBetween val="between"/>
      </c:valAx>
      <c:spPr>
        <a:noFill/>
        <a:ln>
          <a:noFill/>
        </a:ln>
        <a:effectLst/>
      </c:spPr>
    </c:plotArea>
    <c:legend>
      <c:legendPos val="t"/>
      <c:legendEntry>
        <c:idx val="1"/>
        <c:delete val="1"/>
      </c:legendEntry>
      <c:legendEntry>
        <c:idx val="2"/>
        <c:delete val="1"/>
      </c:legendEntry>
      <c:layout>
        <c:manualLayout>
          <c:xMode val="edge"/>
          <c:yMode val="edge"/>
          <c:x val="0.26681858674272496"/>
          <c:y val="0.1002729896097465"/>
          <c:w val="0.42457488677881894"/>
          <c:h val="9.204950666928486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4/24/2025</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4/24/2025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990660-4B7D-4C11-96DB-B19FFA8CA93C}" type="slidenum">
              <a:rPr lang="en-US" smtClean="0"/>
              <a:t>19</a:t>
            </a:fld>
            <a:endParaRPr lang="en-US" dirty="0"/>
          </a:p>
        </p:txBody>
      </p:sp>
    </p:spTree>
    <p:extLst>
      <p:ext uri="{BB962C8B-B14F-4D97-AF65-F5344CB8AC3E}">
        <p14:creationId xmlns:p14="http://schemas.microsoft.com/office/powerpoint/2010/main" val="14139202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dirty="0"/>
              <a:t>Click icon to add picture</a:t>
            </a:r>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dirty="0"/>
              <a:t>Click icon to add picture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dirty="0"/>
              <a:t>Click icon to add picture</a:t>
            </a:r>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3.xml"/><Relationship Id="rId5" Type="http://schemas.openxmlformats.org/officeDocument/2006/relationships/image" Target="../media/image20.jp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3689233" y="1733550"/>
            <a:ext cx="8502767" cy="809248"/>
          </a:xfrm>
        </p:spPr>
        <p:txBody>
          <a:bodyPr>
            <a:normAutofit/>
          </a:bodyPr>
          <a:lstStyle/>
          <a:p>
            <a:r>
              <a:rPr lang="en-US" sz="1600" dirty="0"/>
              <a:t>Evaluating Voltage Stability and Loss Minimization in Power Systems through PV Integration </a:t>
            </a:r>
            <a:r>
              <a:rPr lang="en-US" sz="1000" dirty="0"/>
              <a:t> </a:t>
            </a:r>
            <a:r>
              <a:rPr lang="en-US" sz="1600" dirty="0"/>
              <a:t>at the Distribution Ends</a:t>
            </a:r>
            <a:br>
              <a:rPr lang="en-US" sz="1600" dirty="0"/>
            </a:br>
            <a:r>
              <a:rPr lang="en-US" sz="1600" dirty="0"/>
              <a:t>: A Case Study of the IEEE 9-Bus Network</a:t>
            </a:r>
          </a:p>
        </p:txBody>
      </p:sp>
      <p:sp>
        <p:nvSpPr>
          <p:cNvPr id="2" name="TextBox 1">
            <a:extLst>
              <a:ext uri="{FF2B5EF4-FFF2-40B4-BE49-F238E27FC236}">
                <a16:creationId xmlns:a16="http://schemas.microsoft.com/office/drawing/2014/main" id="{F07542EB-E614-42B0-24AC-ACFC23894398}"/>
              </a:ext>
            </a:extLst>
          </p:cNvPr>
          <p:cNvSpPr txBox="1"/>
          <p:nvPr/>
        </p:nvSpPr>
        <p:spPr>
          <a:xfrm>
            <a:off x="5334000" y="925531"/>
            <a:ext cx="6681019" cy="369332"/>
          </a:xfrm>
          <a:prstGeom prst="rect">
            <a:avLst/>
          </a:prstGeom>
          <a:noFill/>
        </p:spPr>
        <p:txBody>
          <a:bodyPr wrap="square" rtlCol="0">
            <a:spAutoFit/>
          </a:bodyPr>
          <a:lstStyle/>
          <a:p>
            <a:pPr algn="l"/>
            <a:r>
              <a:rPr lang="en-US" b="1" dirty="0"/>
              <a:t>EE632 - Economic Operation and Control of Power Systems </a:t>
            </a:r>
            <a:endParaRPr lang="en-IN" b="1" dirty="0"/>
          </a:p>
        </p:txBody>
      </p:sp>
      <p:sp>
        <p:nvSpPr>
          <p:cNvPr id="4" name="TextBox 3">
            <a:extLst>
              <a:ext uri="{FF2B5EF4-FFF2-40B4-BE49-F238E27FC236}">
                <a16:creationId xmlns:a16="http://schemas.microsoft.com/office/drawing/2014/main" id="{D638F8C8-605F-768D-DDBB-BC5A9AE06B30}"/>
              </a:ext>
            </a:extLst>
          </p:cNvPr>
          <p:cNvSpPr txBox="1"/>
          <p:nvPr/>
        </p:nvSpPr>
        <p:spPr>
          <a:xfrm>
            <a:off x="7669161" y="3429000"/>
            <a:ext cx="4345858" cy="646331"/>
          </a:xfrm>
          <a:prstGeom prst="rect">
            <a:avLst/>
          </a:prstGeom>
          <a:noFill/>
        </p:spPr>
        <p:txBody>
          <a:bodyPr wrap="square" rtlCol="0">
            <a:spAutoFit/>
          </a:bodyPr>
          <a:lstStyle/>
          <a:p>
            <a:r>
              <a:rPr lang="en-US" b="1" dirty="0"/>
              <a:t>Presented by: </a:t>
            </a:r>
            <a:r>
              <a:rPr lang="en-US" dirty="0"/>
              <a:t>Durgesh</a:t>
            </a:r>
            <a:r>
              <a:rPr lang="en-US" b="1" dirty="0"/>
              <a:t> </a:t>
            </a:r>
            <a:r>
              <a:rPr lang="en-US" dirty="0"/>
              <a:t>Dongre</a:t>
            </a:r>
          </a:p>
          <a:p>
            <a:r>
              <a:rPr lang="en-US" dirty="0"/>
              <a:t>Roll-241040020</a:t>
            </a:r>
            <a:endParaRPr lang="en-IN" dirty="0"/>
          </a:p>
        </p:txBody>
      </p:sp>
      <p:sp>
        <p:nvSpPr>
          <p:cNvPr id="5" name="TextBox 4">
            <a:extLst>
              <a:ext uri="{FF2B5EF4-FFF2-40B4-BE49-F238E27FC236}">
                <a16:creationId xmlns:a16="http://schemas.microsoft.com/office/drawing/2014/main" id="{28869B7A-C58B-0801-E000-62EACBB5C46E}"/>
              </a:ext>
            </a:extLst>
          </p:cNvPr>
          <p:cNvSpPr txBox="1"/>
          <p:nvPr/>
        </p:nvSpPr>
        <p:spPr>
          <a:xfrm>
            <a:off x="6420465" y="39329"/>
            <a:ext cx="2074606" cy="369332"/>
          </a:xfrm>
          <a:prstGeom prst="rect">
            <a:avLst/>
          </a:prstGeom>
          <a:noFill/>
        </p:spPr>
        <p:txBody>
          <a:bodyPr wrap="square" rtlCol="0">
            <a:spAutoFit/>
          </a:bodyPr>
          <a:lstStyle/>
          <a:p>
            <a:r>
              <a:rPr lang="en-IN" b="1" dirty="0"/>
              <a:t>IIT Kanpur</a:t>
            </a:r>
          </a:p>
        </p:txBody>
      </p:sp>
      <p:sp>
        <p:nvSpPr>
          <p:cNvPr id="6" name="TextBox 5">
            <a:extLst>
              <a:ext uri="{FF2B5EF4-FFF2-40B4-BE49-F238E27FC236}">
                <a16:creationId xmlns:a16="http://schemas.microsoft.com/office/drawing/2014/main" id="{2D2B16FB-A62D-B8A1-98A8-2EAD1BAC01A8}"/>
              </a:ext>
            </a:extLst>
          </p:cNvPr>
          <p:cNvSpPr txBox="1"/>
          <p:nvPr/>
        </p:nvSpPr>
        <p:spPr>
          <a:xfrm>
            <a:off x="7806812" y="5332304"/>
            <a:ext cx="3392129" cy="646331"/>
          </a:xfrm>
          <a:prstGeom prst="rect">
            <a:avLst/>
          </a:prstGeom>
          <a:noFill/>
        </p:spPr>
        <p:txBody>
          <a:bodyPr wrap="square" rtlCol="0">
            <a:spAutoFit/>
          </a:bodyPr>
          <a:lstStyle/>
          <a:p>
            <a:r>
              <a:rPr lang="en-IN" b="1" dirty="0"/>
              <a:t>Instructor : </a:t>
            </a:r>
            <a:r>
              <a:rPr lang="en-IN" dirty="0"/>
              <a:t>Saikat Chakrabarti</a:t>
            </a:r>
          </a:p>
          <a:p>
            <a:endParaRPr lang="en-IN" b="1" dirty="0"/>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911352" y="971629"/>
            <a:ext cx="3686527" cy="445939"/>
          </a:xfrm>
        </p:spPr>
        <p:txBody>
          <a:bodyPr>
            <a:normAutofit/>
          </a:bodyPr>
          <a:lstStyle/>
          <a:p>
            <a:pPr rtl="0"/>
            <a:r>
              <a:rPr lang="da-DK" sz="2000" b="1" dirty="0"/>
              <a:t>3)PV at Bus 8</a:t>
            </a:r>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10</a:t>
            </a:fld>
            <a:endParaRPr lang="en-US" dirty="0"/>
          </a:p>
        </p:txBody>
      </p:sp>
      <p:sp>
        <p:nvSpPr>
          <p:cNvPr id="5" name="TextBox 4">
            <a:extLst>
              <a:ext uri="{FF2B5EF4-FFF2-40B4-BE49-F238E27FC236}">
                <a16:creationId xmlns:a16="http://schemas.microsoft.com/office/drawing/2014/main" id="{6C72B08A-E65D-A607-DA3C-26E7C0EE5C8C}"/>
              </a:ext>
            </a:extLst>
          </p:cNvPr>
          <p:cNvSpPr txBox="1"/>
          <p:nvPr/>
        </p:nvSpPr>
        <p:spPr>
          <a:xfrm>
            <a:off x="911352" y="1957477"/>
            <a:ext cx="5437690" cy="1754326"/>
          </a:xfrm>
          <a:prstGeom prst="rect">
            <a:avLst/>
          </a:prstGeom>
          <a:noFill/>
        </p:spPr>
        <p:txBody>
          <a:bodyPr wrap="square">
            <a:spAutoFit/>
          </a:bodyPr>
          <a:lstStyle/>
          <a:p>
            <a:pPr rtl="0">
              <a:buFont typeface="Arial" panose="020B0604020202020204" pitchFamily="34" charset="0"/>
              <a:buChar char="•"/>
            </a:pPr>
            <a:r>
              <a:rPr lang="en-US" b="1" dirty="0"/>
              <a:t>Scenario</a:t>
            </a:r>
            <a:r>
              <a:rPr lang="en-US" dirty="0"/>
              <a:t>: Stressed load with 50 MW PV at Bus 8.</a:t>
            </a:r>
          </a:p>
          <a:p>
            <a:pPr rtl="0">
              <a:buFont typeface="Arial" panose="020B0604020202020204" pitchFamily="34" charset="0"/>
              <a:buChar char="•"/>
            </a:pPr>
            <a:r>
              <a:rPr lang="en-US" b="1" dirty="0"/>
              <a:t>Results</a:t>
            </a:r>
            <a:r>
              <a:rPr lang="en-US" dirty="0"/>
              <a:t>:</a:t>
            </a:r>
          </a:p>
          <a:p>
            <a:pPr marL="742950" lvl="1" indent="-285750" rtl="0">
              <a:buFont typeface="Arial" panose="020B0604020202020204" pitchFamily="34" charset="0"/>
              <a:buChar char="•"/>
            </a:pPr>
            <a:r>
              <a:rPr lang="en-US" dirty="0"/>
              <a:t>Total Losses: 4.779 MW.</a:t>
            </a:r>
          </a:p>
          <a:p>
            <a:pPr marL="742950" lvl="1" indent="-285750" rtl="0">
              <a:buFont typeface="Arial" panose="020B0604020202020204" pitchFamily="34" charset="0"/>
              <a:buChar char="•"/>
            </a:pPr>
            <a:r>
              <a:rPr lang="en-US" dirty="0"/>
              <a:t>Bus 8 Voltage: 1.000 </a:t>
            </a:r>
            <a:r>
              <a:rPr lang="en-US" dirty="0" err="1"/>
              <a:t>pu</a:t>
            </a:r>
            <a:r>
              <a:rPr lang="en-US" dirty="0"/>
              <a:t> (PV setpoint).</a:t>
            </a:r>
          </a:p>
          <a:p>
            <a:pPr rtl="0">
              <a:buFont typeface="Arial" panose="020B0604020202020204" pitchFamily="34" charset="0"/>
              <a:buChar char="•"/>
            </a:pPr>
            <a:r>
              <a:rPr lang="en-US" b="1" dirty="0"/>
              <a:t>Key Point</a:t>
            </a:r>
            <a:r>
              <a:rPr lang="en-US" dirty="0"/>
              <a:t>: PV maintains Bus 8 voltage at 1.0 </a:t>
            </a:r>
            <a:r>
              <a:rPr lang="en-US" dirty="0" err="1"/>
              <a:t>pu</a:t>
            </a:r>
            <a:r>
              <a:rPr lang="en-US" dirty="0"/>
              <a:t>, but losses increase.</a:t>
            </a:r>
          </a:p>
        </p:txBody>
      </p:sp>
      <p:sp>
        <p:nvSpPr>
          <p:cNvPr id="4" name="TextBox 3">
            <a:extLst>
              <a:ext uri="{FF2B5EF4-FFF2-40B4-BE49-F238E27FC236}">
                <a16:creationId xmlns:a16="http://schemas.microsoft.com/office/drawing/2014/main" id="{F297DB24-CB62-3527-75E2-A453910B3338}"/>
              </a:ext>
            </a:extLst>
          </p:cNvPr>
          <p:cNvSpPr txBox="1"/>
          <p:nvPr/>
        </p:nvSpPr>
        <p:spPr>
          <a:xfrm>
            <a:off x="911352" y="3854569"/>
            <a:ext cx="5142207" cy="1754326"/>
          </a:xfrm>
          <a:prstGeom prst="rect">
            <a:avLst/>
          </a:prstGeom>
          <a:noFill/>
        </p:spPr>
        <p:txBody>
          <a:bodyPr wrap="square" rtlCol="0">
            <a:spAutoFit/>
          </a:bodyPr>
          <a:lstStyle/>
          <a:p>
            <a:pPr rtl="0">
              <a:buFont typeface="Arial" panose="020B0604020202020204" pitchFamily="34" charset="0"/>
              <a:buChar char="•"/>
            </a:pPr>
            <a:r>
              <a:rPr lang="en-US" dirty="0"/>
              <a:t> Integrating 50 MW of PV at Bus 8 Increase losses to 4.78 MW from 3.85 and supported the local voltage, maintaining it at 1.000 </a:t>
            </a:r>
            <a:r>
              <a:rPr lang="en-US" dirty="0" err="1"/>
              <a:t>pu</a:t>
            </a:r>
            <a:r>
              <a:rPr lang="en-US" dirty="0"/>
              <a:t>.</a:t>
            </a:r>
          </a:p>
          <a:p>
            <a:pPr rtl="0">
              <a:buFont typeface="Arial" panose="020B0604020202020204" pitchFamily="34" charset="0"/>
              <a:buChar char="•"/>
            </a:pPr>
            <a:r>
              <a:rPr lang="en-US" dirty="0"/>
              <a:t> PV is modeled as a negative load: P_PV = -</a:t>
            </a:r>
            <a:r>
              <a:rPr lang="en-US" dirty="0" err="1"/>
              <a:t>P_load</a:t>
            </a:r>
            <a:r>
              <a:rPr lang="en-US" dirty="0"/>
              <a:t>, reflecting its contribution to active power.</a:t>
            </a:r>
          </a:p>
        </p:txBody>
      </p:sp>
      <p:grpSp>
        <p:nvGrpSpPr>
          <p:cNvPr id="12" name="Group 11">
            <a:extLst>
              <a:ext uri="{FF2B5EF4-FFF2-40B4-BE49-F238E27FC236}">
                <a16:creationId xmlns:a16="http://schemas.microsoft.com/office/drawing/2014/main" id="{00A75612-C035-A696-65E8-40FFC7003DEA}"/>
              </a:ext>
            </a:extLst>
          </p:cNvPr>
          <p:cNvGrpSpPr/>
          <p:nvPr/>
        </p:nvGrpSpPr>
        <p:grpSpPr>
          <a:xfrm>
            <a:off x="6193767" y="60385"/>
            <a:ext cx="5998234" cy="6797615"/>
            <a:chOff x="1125812" y="-31287"/>
            <a:chExt cx="5299364" cy="8783610"/>
          </a:xfrm>
        </p:grpSpPr>
        <p:pic>
          <p:nvPicPr>
            <p:cNvPr id="9" name="Picture 8" descr="A close-up of a document&#10;&#10;AI-generated content may be incorrect.">
              <a:extLst>
                <a:ext uri="{FF2B5EF4-FFF2-40B4-BE49-F238E27FC236}">
                  <a16:creationId xmlns:a16="http://schemas.microsoft.com/office/drawing/2014/main" id="{61678533-774F-60A8-6CC6-D8D61BE3B206}"/>
                </a:ext>
              </a:extLst>
            </p:cNvPr>
            <p:cNvPicPr>
              <a:picLocks noChangeAspect="1"/>
            </p:cNvPicPr>
            <p:nvPr/>
          </p:nvPicPr>
          <p:blipFill>
            <a:blip r:embed="rId2"/>
            <a:srcRect t="8706" b="7714"/>
            <a:stretch/>
          </p:blipFill>
          <p:spPr>
            <a:xfrm>
              <a:off x="1125812" y="-31287"/>
              <a:ext cx="5299364" cy="5731854"/>
            </a:xfrm>
            <a:prstGeom prst="rect">
              <a:avLst/>
            </a:prstGeom>
            <a:ln>
              <a:solidFill>
                <a:schemeClr val="tx1"/>
              </a:solidFill>
            </a:ln>
          </p:spPr>
        </p:pic>
        <p:pic>
          <p:nvPicPr>
            <p:cNvPr id="11" name="Picture 10" descr="A close-up of a document&#10;&#10;AI-generated content may be incorrect.">
              <a:extLst>
                <a:ext uri="{FF2B5EF4-FFF2-40B4-BE49-F238E27FC236}">
                  <a16:creationId xmlns:a16="http://schemas.microsoft.com/office/drawing/2014/main" id="{CB394AD8-4E25-6524-C7C4-CDFC6CED7D95}"/>
                </a:ext>
              </a:extLst>
            </p:cNvPr>
            <p:cNvPicPr>
              <a:picLocks noChangeAspect="1"/>
            </p:cNvPicPr>
            <p:nvPr/>
          </p:nvPicPr>
          <p:blipFill>
            <a:blip r:embed="rId3"/>
            <a:srcRect t="9071" b="46023"/>
            <a:stretch/>
          </p:blipFill>
          <p:spPr>
            <a:xfrm>
              <a:off x="1125812" y="5672692"/>
              <a:ext cx="5299364" cy="3079631"/>
            </a:xfrm>
            <a:prstGeom prst="rect">
              <a:avLst/>
            </a:prstGeom>
            <a:ln>
              <a:solidFill>
                <a:schemeClr val="tx1"/>
              </a:solidFill>
            </a:ln>
          </p:spPr>
        </p:pic>
      </p:grpSp>
      <p:sp>
        <p:nvSpPr>
          <p:cNvPr id="13" name="TextBox 12">
            <a:extLst>
              <a:ext uri="{FF2B5EF4-FFF2-40B4-BE49-F238E27FC236}">
                <a16:creationId xmlns:a16="http://schemas.microsoft.com/office/drawing/2014/main" id="{40750142-E625-129D-1F83-9D20E9ECA48A}"/>
              </a:ext>
            </a:extLst>
          </p:cNvPr>
          <p:cNvSpPr txBox="1"/>
          <p:nvPr/>
        </p:nvSpPr>
        <p:spPr>
          <a:xfrm>
            <a:off x="9860280" y="570698"/>
            <a:ext cx="1889760" cy="646331"/>
          </a:xfrm>
          <a:prstGeom prst="rect">
            <a:avLst/>
          </a:prstGeom>
          <a:solidFill>
            <a:schemeClr val="accent6">
              <a:lumMod val="20000"/>
              <a:lumOff val="80000"/>
            </a:schemeClr>
          </a:solidFill>
          <a:ln>
            <a:solidFill>
              <a:schemeClr val="tx1"/>
            </a:solidFill>
          </a:ln>
        </p:spPr>
        <p:txBody>
          <a:bodyPr wrap="square" rtlCol="0">
            <a:spAutoFit/>
          </a:bodyPr>
          <a:lstStyle/>
          <a:p>
            <a:r>
              <a:rPr lang="en-US" sz="1000" dirty="0"/>
              <a:t>Fig3-Stressed</a:t>
            </a:r>
            <a:r>
              <a:rPr lang="en-US" sz="1800" b="1" dirty="0"/>
              <a:t> </a:t>
            </a:r>
            <a:r>
              <a:rPr lang="en-US" sz="1000" dirty="0"/>
              <a:t>Load at Bus 8 with PV</a:t>
            </a:r>
            <a:r>
              <a:rPr lang="en-US" sz="1800" b="1" dirty="0"/>
              <a:t>  </a:t>
            </a:r>
            <a:endParaRPr lang="en-IN" sz="1000" dirty="0"/>
          </a:p>
        </p:txBody>
      </p:sp>
      <p:sp>
        <p:nvSpPr>
          <p:cNvPr id="15" name="Rectangle 14">
            <a:extLst>
              <a:ext uri="{FF2B5EF4-FFF2-40B4-BE49-F238E27FC236}">
                <a16:creationId xmlns:a16="http://schemas.microsoft.com/office/drawing/2014/main" id="{8D3D4869-2680-80D7-7F2D-CA8DACF42A9E}"/>
              </a:ext>
            </a:extLst>
          </p:cNvPr>
          <p:cNvSpPr/>
          <p:nvPr/>
        </p:nvSpPr>
        <p:spPr>
          <a:xfrm>
            <a:off x="6655307" y="4834890"/>
            <a:ext cx="713233" cy="10287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292C111A-CCD5-F20A-47F5-AD00B5ED2243}"/>
              </a:ext>
            </a:extLst>
          </p:cNvPr>
          <p:cNvSpPr/>
          <p:nvPr/>
        </p:nvSpPr>
        <p:spPr>
          <a:xfrm>
            <a:off x="6518147" y="175712"/>
            <a:ext cx="4591813" cy="306347"/>
          </a:xfrm>
          <a:prstGeom prst="rect">
            <a:avLst/>
          </a:prstGeom>
          <a:noFill/>
          <a:ln w="1905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1A447F92-7C6D-6268-6785-903785972B5B}"/>
              </a:ext>
            </a:extLst>
          </p:cNvPr>
          <p:cNvSpPr/>
          <p:nvPr/>
        </p:nvSpPr>
        <p:spPr>
          <a:xfrm>
            <a:off x="8011667" y="2583180"/>
            <a:ext cx="1889760" cy="10668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7EFA5EE0-1972-7B03-03D2-DCAA8AB20E76}"/>
              </a:ext>
            </a:extLst>
          </p:cNvPr>
          <p:cNvSpPr/>
          <p:nvPr/>
        </p:nvSpPr>
        <p:spPr>
          <a:xfrm>
            <a:off x="7955280" y="4849377"/>
            <a:ext cx="588033" cy="8838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03851621-5D05-72B7-D472-AB20F7DFA306}"/>
              </a:ext>
            </a:extLst>
          </p:cNvPr>
          <p:cNvSpPr/>
          <p:nvPr/>
        </p:nvSpPr>
        <p:spPr>
          <a:xfrm>
            <a:off x="9192884" y="4842133"/>
            <a:ext cx="1132216" cy="10287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386675A4-C804-71D5-9CC9-0FDC8C189A9E}"/>
              </a:ext>
            </a:extLst>
          </p:cNvPr>
          <p:cNvSpPr/>
          <p:nvPr/>
        </p:nvSpPr>
        <p:spPr>
          <a:xfrm>
            <a:off x="8011667" y="2145644"/>
            <a:ext cx="1901668" cy="183311"/>
          </a:xfrm>
          <a:prstGeom prst="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4465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D3EE9-E7D5-82CA-E9AA-13E9280D8E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3F10B3-111E-F462-A490-2E62BFB8C184}"/>
              </a:ext>
            </a:extLst>
          </p:cNvPr>
          <p:cNvSpPr>
            <a:spLocks noGrp="1"/>
          </p:cNvSpPr>
          <p:nvPr>
            <p:ph type="title"/>
          </p:nvPr>
        </p:nvSpPr>
        <p:spPr>
          <a:xfrm>
            <a:off x="911352" y="482060"/>
            <a:ext cx="4350761" cy="584740"/>
          </a:xfrm>
        </p:spPr>
        <p:txBody>
          <a:bodyPr>
            <a:normAutofit/>
          </a:bodyPr>
          <a:lstStyle/>
          <a:p>
            <a:pPr rtl="0"/>
            <a:r>
              <a:rPr lang="da-DK" sz="2000" b="1" dirty="0"/>
              <a:t>4)PV at Bus 5</a:t>
            </a:r>
          </a:p>
        </p:txBody>
      </p:sp>
      <p:sp>
        <p:nvSpPr>
          <p:cNvPr id="3" name="Slide Number Placeholder 2">
            <a:extLst>
              <a:ext uri="{FF2B5EF4-FFF2-40B4-BE49-F238E27FC236}">
                <a16:creationId xmlns:a16="http://schemas.microsoft.com/office/drawing/2014/main" id="{748B07BE-CB66-671E-4DF6-30FBBA4B7D42}"/>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11</a:t>
            </a:fld>
            <a:endParaRPr lang="en-US" dirty="0"/>
          </a:p>
        </p:txBody>
      </p:sp>
      <p:sp>
        <p:nvSpPr>
          <p:cNvPr id="5" name="TextBox 4">
            <a:extLst>
              <a:ext uri="{FF2B5EF4-FFF2-40B4-BE49-F238E27FC236}">
                <a16:creationId xmlns:a16="http://schemas.microsoft.com/office/drawing/2014/main" id="{8E376763-8E86-1B34-07D4-3891CF62C1DC}"/>
              </a:ext>
            </a:extLst>
          </p:cNvPr>
          <p:cNvSpPr txBox="1"/>
          <p:nvPr/>
        </p:nvSpPr>
        <p:spPr>
          <a:xfrm>
            <a:off x="911352" y="1397675"/>
            <a:ext cx="5657088" cy="2031325"/>
          </a:xfrm>
          <a:prstGeom prst="rect">
            <a:avLst/>
          </a:prstGeom>
          <a:noFill/>
        </p:spPr>
        <p:txBody>
          <a:bodyPr wrap="square">
            <a:spAutoFit/>
          </a:bodyPr>
          <a:lstStyle/>
          <a:p>
            <a:pPr rtl="0">
              <a:buFont typeface="Arial" panose="020B0604020202020204" pitchFamily="34" charset="0"/>
              <a:buChar char="•"/>
            </a:pPr>
            <a:r>
              <a:rPr lang="en-US" b="1" dirty="0"/>
              <a:t>Scenario</a:t>
            </a:r>
            <a:r>
              <a:rPr lang="en-US" dirty="0"/>
              <a:t>: Stressed load with 50 MW PV at Bus 5.</a:t>
            </a:r>
          </a:p>
          <a:p>
            <a:pPr rtl="0">
              <a:buFont typeface="Arial" panose="020B0604020202020204" pitchFamily="34" charset="0"/>
              <a:buChar char="•"/>
            </a:pPr>
            <a:r>
              <a:rPr lang="en-US" b="1" dirty="0"/>
              <a:t>Results</a:t>
            </a:r>
            <a:r>
              <a:rPr lang="en-US" dirty="0"/>
              <a:t>:</a:t>
            </a:r>
          </a:p>
          <a:p>
            <a:pPr marL="742950" lvl="1" indent="-285750" rtl="0">
              <a:buFont typeface="Arial" panose="020B0604020202020204" pitchFamily="34" charset="0"/>
              <a:buChar char="•"/>
            </a:pPr>
            <a:r>
              <a:rPr lang="en-US" dirty="0"/>
              <a:t>Total Losses: 3.375 MW.</a:t>
            </a:r>
          </a:p>
          <a:p>
            <a:pPr marL="742950" lvl="1" indent="-285750" rtl="0">
              <a:buFont typeface="Arial" panose="020B0604020202020204" pitchFamily="34" charset="0"/>
              <a:buChar char="•"/>
            </a:pPr>
            <a:r>
              <a:rPr lang="en-US" dirty="0"/>
              <a:t>Bus 5 Voltage: 1.000 </a:t>
            </a:r>
            <a:r>
              <a:rPr lang="en-US" dirty="0" err="1"/>
              <a:t>pu</a:t>
            </a:r>
            <a:r>
              <a:rPr lang="en-US" dirty="0"/>
              <a:t>.</a:t>
            </a:r>
          </a:p>
          <a:p>
            <a:pPr marL="742950" lvl="1" indent="-285750" rtl="0">
              <a:buFont typeface="Arial" panose="020B0604020202020204" pitchFamily="34" charset="0"/>
              <a:buChar char="•"/>
            </a:pPr>
            <a:r>
              <a:rPr lang="en-US" dirty="0"/>
              <a:t>Bus 8 Voltage: 0.998 </a:t>
            </a:r>
            <a:r>
              <a:rPr lang="en-US" dirty="0" err="1"/>
              <a:t>pu</a:t>
            </a:r>
            <a:r>
              <a:rPr lang="en-US" dirty="0"/>
              <a:t>.</a:t>
            </a:r>
          </a:p>
          <a:p>
            <a:pPr rtl="0">
              <a:buFont typeface="Arial" panose="020B0604020202020204" pitchFamily="34" charset="0"/>
              <a:buChar char="•"/>
            </a:pPr>
            <a:r>
              <a:rPr lang="en-US" b="1" dirty="0"/>
              <a:t>Key Point</a:t>
            </a:r>
            <a:r>
              <a:rPr lang="en-US" dirty="0"/>
              <a:t>: PV at Bus 5 reduces losses and supports Bus 5 voltage effectively.</a:t>
            </a:r>
          </a:p>
        </p:txBody>
      </p:sp>
      <p:sp>
        <p:nvSpPr>
          <p:cNvPr id="4" name="TextBox 3">
            <a:extLst>
              <a:ext uri="{FF2B5EF4-FFF2-40B4-BE49-F238E27FC236}">
                <a16:creationId xmlns:a16="http://schemas.microsoft.com/office/drawing/2014/main" id="{2A956137-C4BD-9E2D-E077-B34B77E8F886}"/>
              </a:ext>
            </a:extLst>
          </p:cNvPr>
          <p:cNvSpPr txBox="1"/>
          <p:nvPr/>
        </p:nvSpPr>
        <p:spPr>
          <a:xfrm>
            <a:off x="911352" y="3642360"/>
            <a:ext cx="5657088" cy="2031325"/>
          </a:xfrm>
          <a:prstGeom prst="rect">
            <a:avLst/>
          </a:prstGeom>
          <a:noFill/>
        </p:spPr>
        <p:txBody>
          <a:bodyPr wrap="square" rtlCol="0">
            <a:spAutoFit/>
          </a:bodyPr>
          <a:lstStyle/>
          <a:p>
            <a:pPr rtl="0">
              <a:buFont typeface="Arial" panose="020B0604020202020204" pitchFamily="34" charset="0"/>
              <a:buChar char="•"/>
            </a:pPr>
            <a:r>
              <a:rPr lang="en-US" dirty="0"/>
              <a:t> Placing PV at Bus 5, which has a medium load (1.25 </a:t>
            </a:r>
            <a:r>
              <a:rPr lang="en-US" dirty="0" err="1"/>
              <a:t>pu</a:t>
            </a:r>
            <a:r>
              <a:rPr lang="en-US" dirty="0"/>
              <a:t> P), resulted decrease in losses compared to PV at Bus 8. This highlights the importance of strategic PV placement.</a:t>
            </a:r>
          </a:p>
          <a:p>
            <a:pPr rtl="0">
              <a:buFont typeface="Arial" panose="020B0604020202020204" pitchFamily="34" charset="0"/>
              <a:buChar char="•"/>
            </a:pPr>
            <a:r>
              <a:rPr lang="en-US" dirty="0"/>
              <a:t>Loss sensitivity to PV placement: ∂Loss/∂P_PV, indicating how losses change with PV location.</a:t>
            </a:r>
          </a:p>
          <a:p>
            <a:endParaRPr lang="en-IN" dirty="0"/>
          </a:p>
        </p:txBody>
      </p:sp>
      <p:grpSp>
        <p:nvGrpSpPr>
          <p:cNvPr id="16" name="Group 15">
            <a:extLst>
              <a:ext uri="{FF2B5EF4-FFF2-40B4-BE49-F238E27FC236}">
                <a16:creationId xmlns:a16="http://schemas.microsoft.com/office/drawing/2014/main" id="{D3D96F62-CAC5-2623-E44A-31571CD9C672}"/>
              </a:ext>
            </a:extLst>
          </p:cNvPr>
          <p:cNvGrpSpPr/>
          <p:nvPr/>
        </p:nvGrpSpPr>
        <p:grpSpPr>
          <a:xfrm>
            <a:off x="6621780" y="0"/>
            <a:ext cx="5570220" cy="6187440"/>
            <a:chOff x="2973655" y="-480060"/>
            <a:chExt cx="5299364" cy="8709660"/>
          </a:xfrm>
        </p:grpSpPr>
        <p:pic>
          <p:nvPicPr>
            <p:cNvPr id="13" name="Picture 12" descr="A close-up of a document&#10;&#10;AI-generated content may be incorrect.">
              <a:extLst>
                <a:ext uri="{FF2B5EF4-FFF2-40B4-BE49-F238E27FC236}">
                  <a16:creationId xmlns:a16="http://schemas.microsoft.com/office/drawing/2014/main" id="{80CD868B-BDD3-E685-CB6F-7586BA050EDD}"/>
                </a:ext>
              </a:extLst>
            </p:cNvPr>
            <p:cNvPicPr>
              <a:picLocks noChangeAspect="1"/>
            </p:cNvPicPr>
            <p:nvPr/>
          </p:nvPicPr>
          <p:blipFill>
            <a:blip r:embed="rId2"/>
            <a:srcRect t="9334" b="8112"/>
            <a:stretch/>
          </p:blipFill>
          <p:spPr>
            <a:xfrm>
              <a:off x="2973655" y="-480060"/>
              <a:ext cx="5299364" cy="5661660"/>
            </a:xfrm>
            <a:prstGeom prst="rect">
              <a:avLst/>
            </a:prstGeom>
            <a:ln>
              <a:solidFill>
                <a:schemeClr val="tx1"/>
              </a:solidFill>
            </a:ln>
          </p:spPr>
        </p:pic>
        <p:pic>
          <p:nvPicPr>
            <p:cNvPr id="15" name="Picture 14" descr="A close-up of a document&#10;&#10;AI-generated content may be incorrect.">
              <a:extLst>
                <a:ext uri="{FF2B5EF4-FFF2-40B4-BE49-F238E27FC236}">
                  <a16:creationId xmlns:a16="http://schemas.microsoft.com/office/drawing/2014/main" id="{62A68BAD-0FE8-FB17-5F9E-C3CBA4E5C9D1}"/>
                </a:ext>
              </a:extLst>
            </p:cNvPr>
            <p:cNvPicPr>
              <a:picLocks noChangeAspect="1"/>
            </p:cNvPicPr>
            <p:nvPr/>
          </p:nvPicPr>
          <p:blipFill>
            <a:blip r:embed="rId3"/>
            <a:srcRect t="8789" b="46766"/>
            <a:stretch/>
          </p:blipFill>
          <p:spPr>
            <a:xfrm>
              <a:off x="2973655" y="5181600"/>
              <a:ext cx="5299364" cy="3048000"/>
            </a:xfrm>
            <a:prstGeom prst="rect">
              <a:avLst/>
            </a:prstGeom>
            <a:ln>
              <a:solidFill>
                <a:schemeClr val="tx1"/>
              </a:solidFill>
            </a:ln>
          </p:spPr>
        </p:pic>
      </p:grpSp>
      <p:sp>
        <p:nvSpPr>
          <p:cNvPr id="17" name="TextBox 16">
            <a:extLst>
              <a:ext uri="{FF2B5EF4-FFF2-40B4-BE49-F238E27FC236}">
                <a16:creationId xmlns:a16="http://schemas.microsoft.com/office/drawing/2014/main" id="{9A5594DD-15A7-B8E0-75A0-CDB180D0A8B1}"/>
              </a:ext>
            </a:extLst>
          </p:cNvPr>
          <p:cNvSpPr txBox="1"/>
          <p:nvPr/>
        </p:nvSpPr>
        <p:spPr>
          <a:xfrm>
            <a:off x="10027661" y="485894"/>
            <a:ext cx="1889760" cy="369332"/>
          </a:xfrm>
          <a:prstGeom prst="rect">
            <a:avLst/>
          </a:prstGeom>
          <a:solidFill>
            <a:schemeClr val="accent6">
              <a:lumMod val="20000"/>
              <a:lumOff val="80000"/>
            </a:schemeClr>
          </a:solidFill>
          <a:ln>
            <a:solidFill>
              <a:schemeClr val="tx1"/>
            </a:solidFill>
          </a:ln>
        </p:spPr>
        <p:txBody>
          <a:bodyPr wrap="square" rtlCol="0">
            <a:spAutoFit/>
          </a:bodyPr>
          <a:lstStyle/>
          <a:p>
            <a:r>
              <a:rPr lang="en-US" sz="1000" dirty="0"/>
              <a:t>Fig4-PV at Bus 5</a:t>
            </a:r>
            <a:r>
              <a:rPr lang="en-US" sz="1800" b="1" dirty="0"/>
              <a:t>  </a:t>
            </a:r>
            <a:endParaRPr lang="en-IN" sz="1000" dirty="0"/>
          </a:p>
        </p:txBody>
      </p:sp>
      <p:sp>
        <p:nvSpPr>
          <p:cNvPr id="18" name="Rectangle 17">
            <a:extLst>
              <a:ext uri="{FF2B5EF4-FFF2-40B4-BE49-F238E27FC236}">
                <a16:creationId xmlns:a16="http://schemas.microsoft.com/office/drawing/2014/main" id="{CD34C7DE-600D-E38B-A6BB-0BA2747DE86C}"/>
              </a:ext>
            </a:extLst>
          </p:cNvPr>
          <p:cNvSpPr/>
          <p:nvPr/>
        </p:nvSpPr>
        <p:spPr>
          <a:xfrm>
            <a:off x="6944867" y="89775"/>
            <a:ext cx="4614673" cy="260746"/>
          </a:xfrm>
          <a:prstGeom prst="rect">
            <a:avLst/>
          </a:prstGeom>
          <a:noFill/>
          <a:ln w="1905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3A7C2185-E8CD-CEAC-45BC-0063AE8947DF}"/>
              </a:ext>
            </a:extLst>
          </p:cNvPr>
          <p:cNvSpPr/>
          <p:nvPr/>
        </p:nvSpPr>
        <p:spPr>
          <a:xfrm>
            <a:off x="8335516" y="2278646"/>
            <a:ext cx="1833373" cy="10668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538508CE-5D96-744D-F040-C6F62C052AE1}"/>
              </a:ext>
            </a:extLst>
          </p:cNvPr>
          <p:cNvSpPr/>
          <p:nvPr/>
        </p:nvSpPr>
        <p:spPr>
          <a:xfrm>
            <a:off x="7055357" y="4137454"/>
            <a:ext cx="617984" cy="8402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0C904218-830C-D55E-644B-8EE9AC5C7435}"/>
              </a:ext>
            </a:extLst>
          </p:cNvPr>
          <p:cNvSpPr/>
          <p:nvPr/>
        </p:nvSpPr>
        <p:spPr>
          <a:xfrm>
            <a:off x="7062978" y="4372627"/>
            <a:ext cx="617984" cy="8402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775F445A-F43A-67C5-C1C2-547E21388FBE}"/>
              </a:ext>
            </a:extLst>
          </p:cNvPr>
          <p:cNvSpPr/>
          <p:nvPr/>
        </p:nvSpPr>
        <p:spPr>
          <a:xfrm>
            <a:off x="9348230" y="4372628"/>
            <a:ext cx="1091169" cy="10480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DC8CDAA9-B328-46D2-E9CC-9610CE967009}"/>
              </a:ext>
            </a:extLst>
          </p:cNvPr>
          <p:cNvSpPr/>
          <p:nvPr/>
        </p:nvSpPr>
        <p:spPr>
          <a:xfrm>
            <a:off x="8274558" y="4137453"/>
            <a:ext cx="617984" cy="8402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593A0D16-5A78-7898-8BA5-49CE8A3FF782}"/>
              </a:ext>
            </a:extLst>
          </p:cNvPr>
          <p:cNvSpPr/>
          <p:nvPr/>
        </p:nvSpPr>
        <p:spPr>
          <a:xfrm>
            <a:off x="8317261" y="1883664"/>
            <a:ext cx="1889760" cy="164203"/>
          </a:xfrm>
          <a:prstGeom prst="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4785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70DA5-4586-9C17-F862-7FCD7EA7CF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56310-9289-86A0-B03D-EBC92C696652}"/>
              </a:ext>
            </a:extLst>
          </p:cNvPr>
          <p:cNvSpPr>
            <a:spLocks noGrp="1"/>
          </p:cNvSpPr>
          <p:nvPr>
            <p:ph type="title"/>
          </p:nvPr>
        </p:nvSpPr>
        <p:spPr>
          <a:xfrm>
            <a:off x="911352" y="389858"/>
            <a:ext cx="2817966" cy="554260"/>
          </a:xfrm>
        </p:spPr>
        <p:txBody>
          <a:bodyPr>
            <a:normAutofit/>
          </a:bodyPr>
          <a:lstStyle/>
          <a:p>
            <a:pPr rtl="0"/>
            <a:r>
              <a:rPr lang="da-DK" sz="2000" b="1" dirty="0"/>
              <a:t>5)PV at Bus 6</a:t>
            </a:r>
          </a:p>
        </p:txBody>
      </p:sp>
      <p:sp>
        <p:nvSpPr>
          <p:cNvPr id="3" name="Slide Number Placeholder 2">
            <a:extLst>
              <a:ext uri="{FF2B5EF4-FFF2-40B4-BE49-F238E27FC236}">
                <a16:creationId xmlns:a16="http://schemas.microsoft.com/office/drawing/2014/main" id="{71274305-2A5D-241F-FC92-10139E1ED3CF}"/>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12</a:t>
            </a:fld>
            <a:endParaRPr lang="en-US" dirty="0"/>
          </a:p>
        </p:txBody>
      </p:sp>
      <p:sp>
        <p:nvSpPr>
          <p:cNvPr id="5" name="TextBox 4">
            <a:extLst>
              <a:ext uri="{FF2B5EF4-FFF2-40B4-BE49-F238E27FC236}">
                <a16:creationId xmlns:a16="http://schemas.microsoft.com/office/drawing/2014/main" id="{DE13FBB4-5276-7DFF-F360-4A20104702D0}"/>
              </a:ext>
            </a:extLst>
          </p:cNvPr>
          <p:cNvSpPr txBox="1"/>
          <p:nvPr/>
        </p:nvSpPr>
        <p:spPr>
          <a:xfrm>
            <a:off x="911352" y="1163658"/>
            <a:ext cx="5748240" cy="2031325"/>
          </a:xfrm>
          <a:prstGeom prst="rect">
            <a:avLst/>
          </a:prstGeom>
          <a:noFill/>
        </p:spPr>
        <p:txBody>
          <a:bodyPr wrap="square">
            <a:spAutoFit/>
          </a:bodyPr>
          <a:lstStyle/>
          <a:p>
            <a:pPr rtl="0">
              <a:buFont typeface="Arial" panose="020B0604020202020204" pitchFamily="34" charset="0"/>
              <a:buChar char="•"/>
            </a:pPr>
            <a:r>
              <a:rPr lang="en-IN" b="1" dirty="0"/>
              <a:t>Scenario</a:t>
            </a:r>
            <a:r>
              <a:rPr lang="en-IN" dirty="0"/>
              <a:t>: Stressed load with 50 MW PV at Bus 6.</a:t>
            </a:r>
          </a:p>
          <a:p>
            <a:pPr rtl="0">
              <a:buFont typeface="Arial" panose="020B0604020202020204" pitchFamily="34" charset="0"/>
              <a:buChar char="•"/>
            </a:pPr>
            <a:r>
              <a:rPr lang="en-IN" b="1" dirty="0"/>
              <a:t>Results</a:t>
            </a:r>
            <a:r>
              <a:rPr lang="en-IN" dirty="0"/>
              <a:t>:</a:t>
            </a:r>
          </a:p>
          <a:p>
            <a:pPr marL="742950" lvl="1" indent="-285750" rtl="0">
              <a:buFont typeface="Arial" panose="020B0604020202020204" pitchFamily="34" charset="0"/>
              <a:buChar char="•"/>
            </a:pPr>
            <a:r>
              <a:rPr lang="en-IN" dirty="0"/>
              <a:t>Total Losses: 3.477 MW.</a:t>
            </a:r>
          </a:p>
          <a:p>
            <a:pPr marL="742950" lvl="1" indent="-285750" rtl="0">
              <a:buFont typeface="Arial" panose="020B0604020202020204" pitchFamily="34" charset="0"/>
              <a:buChar char="•"/>
            </a:pPr>
            <a:r>
              <a:rPr lang="en-IN" dirty="0"/>
              <a:t>Bus 6 Voltage: 1.000 </a:t>
            </a:r>
            <a:r>
              <a:rPr lang="en-IN" dirty="0" err="1"/>
              <a:t>pu</a:t>
            </a:r>
            <a:r>
              <a:rPr lang="en-IN" dirty="0"/>
              <a:t>.</a:t>
            </a:r>
          </a:p>
          <a:p>
            <a:pPr marL="742950" lvl="1" indent="-285750" rtl="0">
              <a:buFont typeface="Arial" panose="020B0604020202020204" pitchFamily="34" charset="0"/>
              <a:buChar char="•"/>
            </a:pPr>
            <a:r>
              <a:rPr lang="en-IN" dirty="0"/>
              <a:t>Bus 8 Voltage: 0.995 </a:t>
            </a:r>
            <a:r>
              <a:rPr lang="en-IN" dirty="0" err="1"/>
              <a:t>pu</a:t>
            </a:r>
            <a:r>
              <a:rPr lang="en-IN" dirty="0"/>
              <a:t>.</a:t>
            </a:r>
          </a:p>
          <a:p>
            <a:pPr rtl="0">
              <a:buFont typeface="Arial" panose="020B0604020202020204" pitchFamily="34" charset="0"/>
              <a:buChar char="•"/>
            </a:pPr>
            <a:r>
              <a:rPr lang="en-IN" b="1" dirty="0"/>
              <a:t>Key Point</a:t>
            </a:r>
            <a:r>
              <a:rPr lang="en-IN" dirty="0"/>
              <a:t>: PV supports Bus 6 voltage; Bus 8 voltage drops slightly.</a:t>
            </a:r>
          </a:p>
        </p:txBody>
      </p:sp>
      <p:sp>
        <p:nvSpPr>
          <p:cNvPr id="4" name="TextBox 3">
            <a:extLst>
              <a:ext uri="{FF2B5EF4-FFF2-40B4-BE49-F238E27FC236}">
                <a16:creationId xmlns:a16="http://schemas.microsoft.com/office/drawing/2014/main" id="{894A8228-5BC1-A72D-2B7A-EBF8F6230F92}"/>
              </a:ext>
            </a:extLst>
          </p:cNvPr>
          <p:cNvSpPr txBox="1"/>
          <p:nvPr/>
        </p:nvSpPr>
        <p:spPr>
          <a:xfrm>
            <a:off x="911352" y="3550920"/>
            <a:ext cx="5282414" cy="1754326"/>
          </a:xfrm>
          <a:prstGeom prst="rect">
            <a:avLst/>
          </a:prstGeom>
          <a:noFill/>
        </p:spPr>
        <p:txBody>
          <a:bodyPr wrap="square" rtlCol="0">
            <a:spAutoFit/>
          </a:bodyPr>
          <a:lstStyle/>
          <a:p>
            <a:pPr rtl="0">
              <a:buFont typeface="Arial" panose="020B0604020202020204" pitchFamily="34" charset="0"/>
              <a:buChar char="•"/>
            </a:pPr>
            <a:r>
              <a:rPr lang="en-US" dirty="0"/>
              <a:t> PV at Bus 6 (0.9 </a:t>
            </a:r>
            <a:r>
              <a:rPr lang="en-US" dirty="0" err="1"/>
              <a:t>pu</a:t>
            </a:r>
            <a:r>
              <a:rPr lang="en-US" dirty="0"/>
              <a:t> P load) offers a balance between voltage support and loss reduction, though not as effective as at Bus 5 for losses.</a:t>
            </a:r>
          </a:p>
          <a:p>
            <a:pPr rtl="0">
              <a:buFont typeface="Arial" panose="020B0604020202020204" pitchFamily="34" charset="0"/>
              <a:buChar char="•"/>
            </a:pPr>
            <a:r>
              <a:rPr lang="en-US" dirty="0"/>
              <a:t> Sensitivity analysis: </a:t>
            </a:r>
            <a:r>
              <a:rPr lang="en-US" dirty="0" err="1"/>
              <a:t>ΔLoss</a:t>
            </a:r>
            <a:r>
              <a:rPr lang="en-US" dirty="0"/>
              <a:t> ≈ Σ (∂Loss/∂</a:t>
            </a:r>
            <a:r>
              <a:rPr lang="en-US" dirty="0" err="1"/>
              <a:t>V_i</a:t>
            </a:r>
            <a:r>
              <a:rPr lang="en-US" dirty="0"/>
              <a:t>) </a:t>
            </a:r>
            <a:r>
              <a:rPr lang="en-US" dirty="0" err="1"/>
              <a:t>ΔV_i</a:t>
            </a:r>
            <a:r>
              <a:rPr lang="en-US" dirty="0"/>
              <a:t>, linking voltage changes to losses.</a:t>
            </a:r>
          </a:p>
          <a:p>
            <a:endParaRPr lang="en-IN" dirty="0"/>
          </a:p>
        </p:txBody>
      </p:sp>
      <p:grpSp>
        <p:nvGrpSpPr>
          <p:cNvPr id="10" name="Group 9">
            <a:extLst>
              <a:ext uri="{FF2B5EF4-FFF2-40B4-BE49-F238E27FC236}">
                <a16:creationId xmlns:a16="http://schemas.microsoft.com/office/drawing/2014/main" id="{EED908F3-CECB-80CC-E6D3-F8825F34FE72}"/>
              </a:ext>
            </a:extLst>
          </p:cNvPr>
          <p:cNvGrpSpPr/>
          <p:nvPr/>
        </p:nvGrpSpPr>
        <p:grpSpPr>
          <a:xfrm>
            <a:off x="6659592" y="0"/>
            <a:ext cx="5532408" cy="6891198"/>
            <a:chOff x="3464257" y="-258793"/>
            <a:chExt cx="5299364" cy="8737251"/>
          </a:xfrm>
        </p:grpSpPr>
        <p:pic>
          <p:nvPicPr>
            <p:cNvPr id="7" name="Picture 6" descr="A close-up of a document&#10;&#10;AI-generated content may be incorrect.">
              <a:extLst>
                <a:ext uri="{FF2B5EF4-FFF2-40B4-BE49-F238E27FC236}">
                  <a16:creationId xmlns:a16="http://schemas.microsoft.com/office/drawing/2014/main" id="{218EA13A-8343-74BF-BD82-CDD94BAE8FFA}"/>
                </a:ext>
              </a:extLst>
            </p:cNvPr>
            <p:cNvPicPr>
              <a:picLocks noChangeAspect="1"/>
            </p:cNvPicPr>
            <p:nvPr/>
          </p:nvPicPr>
          <p:blipFill>
            <a:blip r:embed="rId2"/>
            <a:srcRect t="9181" b="7925"/>
            <a:stretch/>
          </p:blipFill>
          <p:spPr>
            <a:xfrm>
              <a:off x="3464257" y="-258793"/>
              <a:ext cx="5299364" cy="5684808"/>
            </a:xfrm>
            <a:prstGeom prst="rect">
              <a:avLst/>
            </a:prstGeom>
            <a:ln>
              <a:solidFill>
                <a:schemeClr val="tx1"/>
              </a:solidFill>
            </a:ln>
          </p:spPr>
        </p:pic>
        <p:pic>
          <p:nvPicPr>
            <p:cNvPr id="9" name="Picture 8" descr="A close-up of a document&#10;&#10;AI-generated content may be incorrect.">
              <a:extLst>
                <a:ext uri="{FF2B5EF4-FFF2-40B4-BE49-F238E27FC236}">
                  <a16:creationId xmlns:a16="http://schemas.microsoft.com/office/drawing/2014/main" id="{DB478E27-EF38-ECBE-C47A-541819FC727A}"/>
                </a:ext>
              </a:extLst>
            </p:cNvPr>
            <p:cNvPicPr>
              <a:picLocks noChangeAspect="1"/>
            </p:cNvPicPr>
            <p:nvPr/>
          </p:nvPicPr>
          <p:blipFill>
            <a:blip r:embed="rId3"/>
            <a:srcRect t="8439" b="46409"/>
            <a:stretch/>
          </p:blipFill>
          <p:spPr>
            <a:xfrm>
              <a:off x="3464257" y="5381975"/>
              <a:ext cx="5299364" cy="3096483"/>
            </a:xfrm>
            <a:prstGeom prst="rect">
              <a:avLst/>
            </a:prstGeom>
            <a:ln>
              <a:solidFill>
                <a:schemeClr val="tx1"/>
              </a:solidFill>
            </a:ln>
          </p:spPr>
        </p:pic>
      </p:grpSp>
      <p:sp>
        <p:nvSpPr>
          <p:cNvPr id="11" name="TextBox 10">
            <a:extLst>
              <a:ext uri="{FF2B5EF4-FFF2-40B4-BE49-F238E27FC236}">
                <a16:creationId xmlns:a16="http://schemas.microsoft.com/office/drawing/2014/main" id="{1F959224-F90D-648A-6F27-F5B7729998E0}"/>
              </a:ext>
            </a:extLst>
          </p:cNvPr>
          <p:cNvSpPr txBox="1"/>
          <p:nvPr/>
        </p:nvSpPr>
        <p:spPr>
          <a:xfrm>
            <a:off x="9892592" y="666988"/>
            <a:ext cx="1889760" cy="369332"/>
          </a:xfrm>
          <a:prstGeom prst="rect">
            <a:avLst/>
          </a:prstGeom>
          <a:solidFill>
            <a:schemeClr val="accent6">
              <a:lumMod val="20000"/>
              <a:lumOff val="80000"/>
            </a:schemeClr>
          </a:solidFill>
          <a:ln>
            <a:solidFill>
              <a:schemeClr val="tx1"/>
            </a:solidFill>
          </a:ln>
        </p:spPr>
        <p:txBody>
          <a:bodyPr wrap="square" rtlCol="0">
            <a:spAutoFit/>
          </a:bodyPr>
          <a:lstStyle/>
          <a:p>
            <a:r>
              <a:rPr lang="en-US" sz="1000" dirty="0"/>
              <a:t>Fig5-PV at Bus 6</a:t>
            </a:r>
            <a:r>
              <a:rPr lang="en-US" sz="1800" b="1" dirty="0"/>
              <a:t>  </a:t>
            </a:r>
            <a:endParaRPr lang="en-IN" sz="1000" dirty="0"/>
          </a:p>
        </p:txBody>
      </p:sp>
      <p:sp>
        <p:nvSpPr>
          <p:cNvPr id="12" name="Rectangle 11">
            <a:extLst>
              <a:ext uri="{FF2B5EF4-FFF2-40B4-BE49-F238E27FC236}">
                <a16:creationId xmlns:a16="http://schemas.microsoft.com/office/drawing/2014/main" id="{02745FFD-0F15-962A-8194-FA6E0676AA31}"/>
              </a:ext>
            </a:extLst>
          </p:cNvPr>
          <p:cNvSpPr/>
          <p:nvPr/>
        </p:nvSpPr>
        <p:spPr>
          <a:xfrm>
            <a:off x="7005827" y="100539"/>
            <a:ext cx="4591813" cy="254184"/>
          </a:xfrm>
          <a:prstGeom prst="rect">
            <a:avLst/>
          </a:prstGeom>
          <a:noFill/>
          <a:ln w="1905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0CA5C544-4428-1509-8F50-367CDAC6D5AE}"/>
              </a:ext>
            </a:extLst>
          </p:cNvPr>
          <p:cNvSpPr/>
          <p:nvPr/>
        </p:nvSpPr>
        <p:spPr>
          <a:xfrm>
            <a:off x="7153670" y="4876799"/>
            <a:ext cx="588250" cy="889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0F226C10-0368-6583-7B27-321CC860D735}"/>
              </a:ext>
            </a:extLst>
          </p:cNvPr>
          <p:cNvSpPr/>
          <p:nvPr/>
        </p:nvSpPr>
        <p:spPr>
          <a:xfrm>
            <a:off x="7153670" y="4684247"/>
            <a:ext cx="588250" cy="889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BCDE4121-0211-C88F-226C-D499E8B0AE51}"/>
              </a:ext>
            </a:extLst>
          </p:cNvPr>
          <p:cNvSpPr/>
          <p:nvPr/>
        </p:nvSpPr>
        <p:spPr>
          <a:xfrm>
            <a:off x="8342390" y="2537461"/>
            <a:ext cx="1708390" cy="1357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32CDE9C1-3066-0AE5-C6BE-28C71A447182}"/>
              </a:ext>
            </a:extLst>
          </p:cNvPr>
          <p:cNvSpPr/>
          <p:nvPr/>
        </p:nvSpPr>
        <p:spPr>
          <a:xfrm>
            <a:off x="8342390" y="4684247"/>
            <a:ext cx="458710" cy="889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8698F93-4BC5-26C5-45C2-13593A6802E3}"/>
              </a:ext>
            </a:extLst>
          </p:cNvPr>
          <p:cNvSpPr/>
          <p:nvPr/>
        </p:nvSpPr>
        <p:spPr>
          <a:xfrm>
            <a:off x="9425796" y="4876798"/>
            <a:ext cx="1005984" cy="889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F3CF85AE-03CF-DFE6-8A4B-3EDBC8542C66}"/>
              </a:ext>
            </a:extLst>
          </p:cNvPr>
          <p:cNvSpPr/>
          <p:nvPr/>
        </p:nvSpPr>
        <p:spPr>
          <a:xfrm>
            <a:off x="8350899" y="2087664"/>
            <a:ext cx="1901668" cy="183311"/>
          </a:xfrm>
          <a:prstGeom prst="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09503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ED3A1-B59C-0444-C4FE-5A60DAE8A3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340129-A1D5-9963-84F4-0DD45EAAEAD5}"/>
              </a:ext>
            </a:extLst>
          </p:cNvPr>
          <p:cNvSpPr>
            <a:spLocks noGrp="1"/>
          </p:cNvSpPr>
          <p:nvPr>
            <p:ph type="title"/>
          </p:nvPr>
        </p:nvSpPr>
        <p:spPr>
          <a:xfrm>
            <a:off x="911352" y="353056"/>
            <a:ext cx="3348228" cy="584740"/>
          </a:xfrm>
        </p:spPr>
        <p:txBody>
          <a:bodyPr>
            <a:normAutofit/>
          </a:bodyPr>
          <a:lstStyle/>
          <a:p>
            <a:pPr rtl="0"/>
            <a:r>
              <a:rPr lang="en-IN" sz="2000" b="1" dirty="0"/>
              <a:t>6)Distributed PV</a:t>
            </a:r>
          </a:p>
        </p:txBody>
      </p:sp>
      <p:sp>
        <p:nvSpPr>
          <p:cNvPr id="3" name="Slide Number Placeholder 2">
            <a:extLst>
              <a:ext uri="{FF2B5EF4-FFF2-40B4-BE49-F238E27FC236}">
                <a16:creationId xmlns:a16="http://schemas.microsoft.com/office/drawing/2014/main" id="{B27CE0EF-D444-E29A-86B2-9C06E6B1228E}"/>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13</a:t>
            </a:fld>
            <a:endParaRPr lang="en-US" dirty="0"/>
          </a:p>
        </p:txBody>
      </p:sp>
      <p:sp>
        <p:nvSpPr>
          <p:cNvPr id="5" name="TextBox 4">
            <a:extLst>
              <a:ext uri="{FF2B5EF4-FFF2-40B4-BE49-F238E27FC236}">
                <a16:creationId xmlns:a16="http://schemas.microsoft.com/office/drawing/2014/main" id="{FFD453D6-1F3A-1D87-85DF-53C6719F2AE4}"/>
              </a:ext>
            </a:extLst>
          </p:cNvPr>
          <p:cNvSpPr txBox="1"/>
          <p:nvPr/>
        </p:nvSpPr>
        <p:spPr>
          <a:xfrm>
            <a:off x="911352" y="1120676"/>
            <a:ext cx="5791373" cy="2308324"/>
          </a:xfrm>
          <a:prstGeom prst="rect">
            <a:avLst/>
          </a:prstGeom>
          <a:noFill/>
        </p:spPr>
        <p:txBody>
          <a:bodyPr wrap="square">
            <a:spAutoFit/>
          </a:bodyPr>
          <a:lstStyle/>
          <a:p>
            <a:pPr rtl="0">
              <a:buFont typeface="Arial" panose="020B0604020202020204" pitchFamily="34" charset="0"/>
              <a:buChar char="•"/>
            </a:pPr>
            <a:r>
              <a:rPr lang="en-US" b="1" dirty="0"/>
              <a:t>Scenario</a:t>
            </a:r>
            <a:r>
              <a:rPr lang="en-US" dirty="0"/>
              <a:t>: Stressed load with PV at Bus 5 (20 MW), Bus 6 (20 MW), Bus 8 (10 MW).</a:t>
            </a:r>
          </a:p>
          <a:p>
            <a:pPr rtl="0">
              <a:buFont typeface="Arial" panose="020B0604020202020204" pitchFamily="34" charset="0"/>
              <a:buChar char="•"/>
            </a:pPr>
            <a:r>
              <a:rPr lang="en-US" b="1" dirty="0"/>
              <a:t>Results</a:t>
            </a:r>
            <a:r>
              <a:rPr lang="en-US" dirty="0"/>
              <a:t>:</a:t>
            </a:r>
          </a:p>
          <a:p>
            <a:pPr marL="742950" lvl="1" indent="-285750" rtl="0">
              <a:buFont typeface="Arial" panose="020B0604020202020204" pitchFamily="34" charset="0"/>
              <a:buChar char="•"/>
            </a:pPr>
            <a:r>
              <a:rPr lang="en-US" dirty="0"/>
              <a:t>Total Losses: 3.481 MW.</a:t>
            </a:r>
          </a:p>
          <a:p>
            <a:pPr marL="742950" lvl="1" indent="-285750" rtl="0">
              <a:buFont typeface="Arial" panose="020B0604020202020204" pitchFamily="34" charset="0"/>
              <a:buChar char="•"/>
            </a:pPr>
            <a:r>
              <a:rPr lang="en-US" dirty="0"/>
              <a:t>Bus Voltages: Bus 5: 1.000 </a:t>
            </a:r>
            <a:r>
              <a:rPr lang="en-US" dirty="0" err="1"/>
              <a:t>pu</a:t>
            </a:r>
            <a:r>
              <a:rPr lang="en-US" dirty="0"/>
              <a:t>, Bus 6: 1.000 </a:t>
            </a:r>
            <a:r>
              <a:rPr lang="en-US" dirty="0" err="1"/>
              <a:t>pu</a:t>
            </a:r>
            <a:r>
              <a:rPr lang="en-US" dirty="0"/>
              <a:t>, Bus 8: 1.000 </a:t>
            </a:r>
            <a:r>
              <a:rPr lang="en-US" dirty="0" err="1"/>
              <a:t>pu</a:t>
            </a:r>
            <a:r>
              <a:rPr lang="en-US" dirty="0"/>
              <a:t>.</a:t>
            </a:r>
          </a:p>
          <a:p>
            <a:pPr rtl="0">
              <a:buFont typeface="Arial" panose="020B0604020202020204" pitchFamily="34" charset="0"/>
              <a:buChar char="•"/>
            </a:pPr>
            <a:r>
              <a:rPr lang="en-US" b="1" dirty="0"/>
              <a:t>Key Point</a:t>
            </a:r>
            <a:r>
              <a:rPr lang="en-US" dirty="0"/>
              <a:t>: Distributed PV supports voltages across multiple buses with moderate losses.</a:t>
            </a:r>
          </a:p>
        </p:txBody>
      </p:sp>
      <p:sp>
        <p:nvSpPr>
          <p:cNvPr id="4" name="TextBox 3">
            <a:extLst>
              <a:ext uri="{FF2B5EF4-FFF2-40B4-BE49-F238E27FC236}">
                <a16:creationId xmlns:a16="http://schemas.microsoft.com/office/drawing/2014/main" id="{E7F26352-5C68-F092-7D33-525649C28E63}"/>
              </a:ext>
            </a:extLst>
          </p:cNvPr>
          <p:cNvSpPr txBox="1"/>
          <p:nvPr/>
        </p:nvSpPr>
        <p:spPr>
          <a:xfrm>
            <a:off x="911352" y="3669722"/>
            <a:ext cx="5381158" cy="2031325"/>
          </a:xfrm>
          <a:prstGeom prst="rect">
            <a:avLst/>
          </a:prstGeom>
          <a:noFill/>
        </p:spPr>
        <p:txBody>
          <a:bodyPr wrap="square" rtlCol="0">
            <a:spAutoFit/>
          </a:bodyPr>
          <a:lstStyle/>
          <a:p>
            <a:pPr rtl="0">
              <a:buFont typeface="Arial" panose="020B0604020202020204" pitchFamily="34" charset="0"/>
              <a:buChar char="•"/>
            </a:pPr>
            <a:r>
              <a:rPr lang="en-IN" dirty="0"/>
              <a:t> Distributing PV across Buses 5 (20 MW), 6 (20 MW), and 8 (10 MW) improved voltage profiles and kept losses at 3.481 MW, demonstrating the benefits of distributed generation.</a:t>
            </a:r>
          </a:p>
          <a:p>
            <a:pPr rtl="0">
              <a:buFont typeface="Arial" panose="020B0604020202020204" pitchFamily="34" charset="0"/>
              <a:buChar char="•"/>
            </a:pPr>
            <a:r>
              <a:rPr lang="en-IN" dirty="0"/>
              <a:t> Total PV contribution: </a:t>
            </a:r>
            <a:r>
              <a:rPr lang="en-IN" dirty="0" err="1"/>
              <a:t>P_total</a:t>
            </a:r>
            <a:r>
              <a:rPr lang="en-IN" dirty="0"/>
              <a:t> = P_PV5 + P_PV6 + P_PV8, showing the cumulative effect.</a:t>
            </a:r>
          </a:p>
          <a:p>
            <a:endParaRPr lang="en-IN" dirty="0"/>
          </a:p>
        </p:txBody>
      </p:sp>
      <p:grpSp>
        <p:nvGrpSpPr>
          <p:cNvPr id="10" name="Group 9">
            <a:extLst>
              <a:ext uri="{FF2B5EF4-FFF2-40B4-BE49-F238E27FC236}">
                <a16:creationId xmlns:a16="http://schemas.microsoft.com/office/drawing/2014/main" id="{4082854A-F7F4-F3C4-1E22-E6EA90638472}"/>
              </a:ext>
            </a:extLst>
          </p:cNvPr>
          <p:cNvGrpSpPr/>
          <p:nvPr/>
        </p:nvGrpSpPr>
        <p:grpSpPr>
          <a:xfrm>
            <a:off x="6547449" y="0"/>
            <a:ext cx="5644551" cy="6858000"/>
            <a:chOff x="3342801" y="137682"/>
            <a:chExt cx="5299364" cy="9352134"/>
          </a:xfrm>
        </p:grpSpPr>
        <p:pic>
          <p:nvPicPr>
            <p:cNvPr id="7" name="Picture 6" descr="A close-up of a test&#10;&#10;AI-generated content may be incorrect.">
              <a:extLst>
                <a:ext uri="{FF2B5EF4-FFF2-40B4-BE49-F238E27FC236}">
                  <a16:creationId xmlns:a16="http://schemas.microsoft.com/office/drawing/2014/main" id="{7728FAD5-CE9C-C020-19A3-7B53A2937490}"/>
                </a:ext>
              </a:extLst>
            </p:cNvPr>
            <p:cNvPicPr>
              <a:picLocks noChangeAspect="1"/>
            </p:cNvPicPr>
            <p:nvPr/>
          </p:nvPicPr>
          <p:blipFill>
            <a:blip r:embed="rId2"/>
            <a:srcRect t="9434" b="8915"/>
            <a:stretch/>
          </p:blipFill>
          <p:spPr>
            <a:xfrm>
              <a:off x="3342801" y="137682"/>
              <a:ext cx="5299364" cy="5599642"/>
            </a:xfrm>
            <a:prstGeom prst="rect">
              <a:avLst/>
            </a:prstGeom>
            <a:ln>
              <a:solidFill>
                <a:schemeClr val="tx1"/>
              </a:solidFill>
            </a:ln>
          </p:spPr>
        </p:pic>
        <p:pic>
          <p:nvPicPr>
            <p:cNvPr id="9" name="Picture 8" descr="A close-up of a document&#10;&#10;AI-generated content may be incorrect.">
              <a:extLst>
                <a:ext uri="{FF2B5EF4-FFF2-40B4-BE49-F238E27FC236}">
                  <a16:creationId xmlns:a16="http://schemas.microsoft.com/office/drawing/2014/main" id="{5352BFE4-D4E9-5D47-33B4-AC0620F8D0F3}"/>
                </a:ext>
              </a:extLst>
            </p:cNvPr>
            <p:cNvPicPr>
              <a:picLocks noChangeAspect="1"/>
            </p:cNvPicPr>
            <p:nvPr/>
          </p:nvPicPr>
          <p:blipFill>
            <a:blip r:embed="rId3"/>
            <a:srcRect t="9134" b="36150"/>
            <a:stretch/>
          </p:blipFill>
          <p:spPr>
            <a:xfrm>
              <a:off x="3342801" y="5737324"/>
              <a:ext cx="5299364" cy="3752492"/>
            </a:xfrm>
            <a:prstGeom prst="rect">
              <a:avLst/>
            </a:prstGeom>
            <a:ln>
              <a:solidFill>
                <a:schemeClr val="tx1"/>
              </a:solidFill>
            </a:ln>
          </p:spPr>
        </p:pic>
      </p:grpSp>
      <p:sp>
        <p:nvSpPr>
          <p:cNvPr id="11" name="TextBox 10">
            <a:extLst>
              <a:ext uri="{FF2B5EF4-FFF2-40B4-BE49-F238E27FC236}">
                <a16:creationId xmlns:a16="http://schemas.microsoft.com/office/drawing/2014/main" id="{89E8DE94-93B1-F4AC-0FEB-E2CBE44CC95B}"/>
              </a:ext>
            </a:extLst>
          </p:cNvPr>
          <p:cNvSpPr txBox="1"/>
          <p:nvPr/>
        </p:nvSpPr>
        <p:spPr>
          <a:xfrm>
            <a:off x="9944100" y="774430"/>
            <a:ext cx="1889760" cy="246221"/>
          </a:xfrm>
          <a:prstGeom prst="rect">
            <a:avLst/>
          </a:prstGeom>
          <a:solidFill>
            <a:schemeClr val="accent6">
              <a:lumMod val="20000"/>
              <a:lumOff val="80000"/>
            </a:schemeClr>
          </a:solidFill>
          <a:ln>
            <a:solidFill>
              <a:schemeClr val="tx1"/>
            </a:solidFill>
          </a:ln>
        </p:spPr>
        <p:txBody>
          <a:bodyPr wrap="square" rtlCol="0">
            <a:spAutoFit/>
          </a:bodyPr>
          <a:lstStyle/>
          <a:p>
            <a:r>
              <a:rPr lang="en-US" sz="1000" dirty="0"/>
              <a:t>Fig6-</a:t>
            </a:r>
            <a:r>
              <a:rPr lang="en-IN" sz="1000" dirty="0"/>
              <a:t> Distributed PV</a:t>
            </a:r>
            <a:r>
              <a:rPr lang="en-US" sz="1000" dirty="0"/>
              <a:t>  </a:t>
            </a:r>
            <a:endParaRPr lang="en-IN" sz="1000" dirty="0"/>
          </a:p>
        </p:txBody>
      </p:sp>
      <p:sp>
        <p:nvSpPr>
          <p:cNvPr id="12" name="Rectangle 11">
            <a:extLst>
              <a:ext uri="{FF2B5EF4-FFF2-40B4-BE49-F238E27FC236}">
                <a16:creationId xmlns:a16="http://schemas.microsoft.com/office/drawing/2014/main" id="{C39E393D-0321-6447-CA9B-A316458363D1}"/>
              </a:ext>
            </a:extLst>
          </p:cNvPr>
          <p:cNvSpPr/>
          <p:nvPr/>
        </p:nvSpPr>
        <p:spPr>
          <a:xfrm>
            <a:off x="6880861" y="66579"/>
            <a:ext cx="3208019" cy="512541"/>
          </a:xfrm>
          <a:prstGeom prst="rect">
            <a:avLst/>
          </a:prstGeom>
          <a:noFill/>
          <a:ln w="1905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210D8EAC-7800-A92C-0ACA-8FE775D8BC02}"/>
              </a:ext>
            </a:extLst>
          </p:cNvPr>
          <p:cNvSpPr/>
          <p:nvPr/>
        </p:nvSpPr>
        <p:spPr>
          <a:xfrm>
            <a:off x="8316654" y="2880360"/>
            <a:ext cx="1772226" cy="914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8202673-EC77-19E7-3AEB-9C13F29EF68B}"/>
              </a:ext>
            </a:extLst>
          </p:cNvPr>
          <p:cNvSpPr/>
          <p:nvPr/>
        </p:nvSpPr>
        <p:spPr>
          <a:xfrm>
            <a:off x="7054610" y="4709532"/>
            <a:ext cx="557770" cy="16726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704745E3-4F41-00BA-2C89-85DB4A415AAE}"/>
              </a:ext>
            </a:extLst>
          </p:cNvPr>
          <p:cNvSpPr/>
          <p:nvPr/>
        </p:nvSpPr>
        <p:spPr>
          <a:xfrm>
            <a:off x="7054610" y="4962067"/>
            <a:ext cx="557770" cy="899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E6B5BF65-1AAB-38BE-CF5D-E7A8B179554E}"/>
              </a:ext>
            </a:extLst>
          </p:cNvPr>
          <p:cNvSpPr/>
          <p:nvPr/>
        </p:nvSpPr>
        <p:spPr>
          <a:xfrm>
            <a:off x="8241713" y="4685385"/>
            <a:ext cx="557770" cy="2249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CA548E02-61C3-48EA-6C85-DBB3615E8157}"/>
              </a:ext>
            </a:extLst>
          </p:cNvPr>
          <p:cNvSpPr/>
          <p:nvPr/>
        </p:nvSpPr>
        <p:spPr>
          <a:xfrm>
            <a:off x="8247716" y="4969143"/>
            <a:ext cx="551767" cy="899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8C7B6305-2703-3A89-6CC7-72F40C8A76FF}"/>
              </a:ext>
            </a:extLst>
          </p:cNvPr>
          <p:cNvSpPr/>
          <p:nvPr/>
        </p:nvSpPr>
        <p:spPr>
          <a:xfrm>
            <a:off x="9315271" y="4969143"/>
            <a:ext cx="1053070" cy="990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32974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C1D17-ABDA-8D47-4903-6FFDB54047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9C711-B75E-2037-F456-11BFCD3A56C3}"/>
              </a:ext>
            </a:extLst>
          </p:cNvPr>
          <p:cNvSpPr>
            <a:spLocks noGrp="1"/>
          </p:cNvSpPr>
          <p:nvPr>
            <p:ph type="title"/>
          </p:nvPr>
        </p:nvSpPr>
        <p:spPr>
          <a:xfrm>
            <a:off x="903732" y="373381"/>
            <a:ext cx="4713071" cy="487680"/>
          </a:xfrm>
        </p:spPr>
        <p:txBody>
          <a:bodyPr>
            <a:normAutofit/>
          </a:bodyPr>
          <a:lstStyle/>
          <a:p>
            <a:pPr rtl="0"/>
            <a:r>
              <a:rPr lang="en-US" sz="2000" b="1" dirty="0"/>
              <a:t>7)High PV at Bus 8</a:t>
            </a:r>
          </a:p>
        </p:txBody>
      </p:sp>
      <p:sp>
        <p:nvSpPr>
          <p:cNvPr id="3" name="Slide Number Placeholder 2">
            <a:extLst>
              <a:ext uri="{FF2B5EF4-FFF2-40B4-BE49-F238E27FC236}">
                <a16:creationId xmlns:a16="http://schemas.microsoft.com/office/drawing/2014/main" id="{9486CC18-A200-6122-AFF3-0C96BBEBBBE0}"/>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14</a:t>
            </a:fld>
            <a:endParaRPr lang="en-US" dirty="0"/>
          </a:p>
        </p:txBody>
      </p:sp>
      <p:sp>
        <p:nvSpPr>
          <p:cNvPr id="5" name="TextBox 4">
            <a:extLst>
              <a:ext uri="{FF2B5EF4-FFF2-40B4-BE49-F238E27FC236}">
                <a16:creationId xmlns:a16="http://schemas.microsoft.com/office/drawing/2014/main" id="{D7BE4E62-7F85-190F-E671-A8D7BA284F7C}"/>
              </a:ext>
            </a:extLst>
          </p:cNvPr>
          <p:cNvSpPr txBox="1"/>
          <p:nvPr/>
        </p:nvSpPr>
        <p:spPr>
          <a:xfrm>
            <a:off x="911352" y="1163658"/>
            <a:ext cx="6096000" cy="1754326"/>
          </a:xfrm>
          <a:prstGeom prst="rect">
            <a:avLst/>
          </a:prstGeom>
          <a:noFill/>
        </p:spPr>
        <p:txBody>
          <a:bodyPr wrap="square">
            <a:spAutoFit/>
          </a:bodyPr>
          <a:lstStyle/>
          <a:p>
            <a:pPr rtl="0">
              <a:buFont typeface="Arial" panose="020B0604020202020204" pitchFamily="34" charset="0"/>
              <a:buChar char="•"/>
            </a:pPr>
            <a:r>
              <a:rPr lang="en-US" b="1" dirty="0"/>
              <a:t>Scenario</a:t>
            </a:r>
            <a:r>
              <a:rPr lang="en-US" dirty="0"/>
              <a:t>: Stressed load at Bus 8 with 75 MW PV </a:t>
            </a:r>
          </a:p>
          <a:p>
            <a:pPr rtl="0">
              <a:buFont typeface="Arial" panose="020B0604020202020204" pitchFamily="34" charset="0"/>
              <a:buChar char="•"/>
            </a:pPr>
            <a:r>
              <a:rPr lang="en-US" b="1" dirty="0"/>
              <a:t>Results</a:t>
            </a:r>
            <a:r>
              <a:rPr lang="en-US" dirty="0"/>
              <a:t>:</a:t>
            </a:r>
          </a:p>
          <a:p>
            <a:pPr marL="742950" lvl="1" indent="-285750" rtl="0">
              <a:buFont typeface="Arial" panose="020B0604020202020204" pitchFamily="34" charset="0"/>
              <a:buChar char="•"/>
            </a:pPr>
            <a:r>
              <a:rPr lang="en-US" dirty="0"/>
              <a:t>Total Losses: 5.795 MW.</a:t>
            </a:r>
          </a:p>
          <a:p>
            <a:pPr marL="742950" lvl="1" indent="-285750" rtl="0">
              <a:buFont typeface="Arial" panose="020B0604020202020204" pitchFamily="34" charset="0"/>
              <a:buChar char="•"/>
            </a:pPr>
            <a:r>
              <a:rPr lang="en-US" dirty="0"/>
              <a:t>Bus 8 Voltage: 1.000 </a:t>
            </a:r>
            <a:r>
              <a:rPr lang="en-US" dirty="0" err="1"/>
              <a:t>pu</a:t>
            </a:r>
            <a:r>
              <a:rPr lang="en-US" dirty="0"/>
              <a:t>.</a:t>
            </a:r>
          </a:p>
          <a:p>
            <a:pPr rtl="0">
              <a:buFont typeface="Arial" panose="020B0604020202020204" pitchFamily="34" charset="0"/>
              <a:buChar char="•"/>
            </a:pPr>
            <a:r>
              <a:rPr lang="en-US" b="1" dirty="0"/>
              <a:t>Key Point</a:t>
            </a:r>
            <a:r>
              <a:rPr lang="en-US" dirty="0"/>
              <a:t>: High PV maintains Bus 8 voltage but significantly increases losses.</a:t>
            </a:r>
          </a:p>
        </p:txBody>
      </p:sp>
      <p:sp>
        <p:nvSpPr>
          <p:cNvPr id="4" name="TextBox 3">
            <a:extLst>
              <a:ext uri="{FF2B5EF4-FFF2-40B4-BE49-F238E27FC236}">
                <a16:creationId xmlns:a16="http://schemas.microsoft.com/office/drawing/2014/main" id="{362D664A-2C3C-DC8B-A4D0-FA577C0F82D9}"/>
              </a:ext>
            </a:extLst>
          </p:cNvPr>
          <p:cNvSpPr txBox="1"/>
          <p:nvPr/>
        </p:nvSpPr>
        <p:spPr>
          <a:xfrm>
            <a:off x="903732" y="3105604"/>
            <a:ext cx="5722361" cy="1754326"/>
          </a:xfrm>
          <a:prstGeom prst="rect">
            <a:avLst/>
          </a:prstGeom>
          <a:noFill/>
        </p:spPr>
        <p:txBody>
          <a:bodyPr wrap="square" rtlCol="0">
            <a:spAutoFit/>
          </a:bodyPr>
          <a:lstStyle/>
          <a:p>
            <a:pPr rtl="0">
              <a:buFont typeface="Arial" panose="020B0604020202020204" pitchFamily="34" charset="0"/>
              <a:buChar char="•"/>
            </a:pPr>
            <a:r>
              <a:rPr lang="en-US" dirty="0"/>
              <a:t> High PV penetration (e.g., 30% of grid power) at Bus 8 may lead to </a:t>
            </a:r>
            <a:r>
              <a:rPr lang="en-US" dirty="0" err="1"/>
              <a:t>overvoltages</a:t>
            </a:r>
            <a:r>
              <a:rPr lang="en-US" dirty="0"/>
              <a:t> or reverse power flows, requiring careful management.</a:t>
            </a:r>
          </a:p>
          <a:p>
            <a:pPr rtl="0">
              <a:buFont typeface="Arial" panose="020B0604020202020204" pitchFamily="34" charset="0"/>
              <a:buChar char="•"/>
            </a:pPr>
            <a:r>
              <a:rPr lang="en-US" dirty="0"/>
              <a:t> Risk of overvoltage: V &gt; 1.05 </a:t>
            </a:r>
            <a:r>
              <a:rPr lang="en-US" dirty="0" err="1"/>
              <a:t>pu</a:t>
            </a:r>
            <a:r>
              <a:rPr lang="en-US" dirty="0"/>
              <a:t> if P_PV &gt; </a:t>
            </a:r>
            <a:r>
              <a:rPr lang="en-US" dirty="0" err="1"/>
              <a:t>P_load</a:t>
            </a:r>
            <a:r>
              <a:rPr lang="en-US" dirty="0"/>
              <a:t> + losses.</a:t>
            </a:r>
          </a:p>
          <a:p>
            <a:endParaRPr lang="en-IN" dirty="0"/>
          </a:p>
        </p:txBody>
      </p:sp>
      <p:grpSp>
        <p:nvGrpSpPr>
          <p:cNvPr id="10" name="Group 9">
            <a:extLst>
              <a:ext uri="{FF2B5EF4-FFF2-40B4-BE49-F238E27FC236}">
                <a16:creationId xmlns:a16="http://schemas.microsoft.com/office/drawing/2014/main" id="{99A7B2F1-18D5-6065-303A-532ADEBE077E}"/>
              </a:ext>
            </a:extLst>
          </p:cNvPr>
          <p:cNvGrpSpPr/>
          <p:nvPr/>
        </p:nvGrpSpPr>
        <p:grpSpPr>
          <a:xfrm>
            <a:off x="6633713" y="0"/>
            <a:ext cx="5574710" cy="6858000"/>
            <a:chOff x="2373175" y="-430746"/>
            <a:chExt cx="5299364" cy="8755236"/>
          </a:xfrm>
        </p:grpSpPr>
        <p:pic>
          <p:nvPicPr>
            <p:cNvPr id="7" name="Picture 6" descr="A close-up of a document&#10;&#10;AI-generated content may be incorrect.">
              <a:extLst>
                <a:ext uri="{FF2B5EF4-FFF2-40B4-BE49-F238E27FC236}">
                  <a16:creationId xmlns:a16="http://schemas.microsoft.com/office/drawing/2014/main" id="{9A1CBB8F-D51A-CCB5-9427-6EA70F7E6FC9}"/>
                </a:ext>
              </a:extLst>
            </p:cNvPr>
            <p:cNvPicPr>
              <a:picLocks noChangeAspect="1"/>
            </p:cNvPicPr>
            <p:nvPr/>
          </p:nvPicPr>
          <p:blipFill>
            <a:blip r:embed="rId2"/>
            <a:srcRect t="9317" b="7925"/>
            <a:stretch/>
          </p:blipFill>
          <p:spPr>
            <a:xfrm>
              <a:off x="2373175" y="-430746"/>
              <a:ext cx="5299364" cy="5675606"/>
            </a:xfrm>
            <a:prstGeom prst="rect">
              <a:avLst/>
            </a:prstGeom>
            <a:ln>
              <a:solidFill>
                <a:schemeClr val="tx1"/>
              </a:solidFill>
            </a:ln>
          </p:spPr>
        </p:pic>
        <p:pic>
          <p:nvPicPr>
            <p:cNvPr id="9" name="Picture 8" descr="A close-up of a document&#10;&#10;AI-generated content may be incorrect.">
              <a:extLst>
                <a:ext uri="{FF2B5EF4-FFF2-40B4-BE49-F238E27FC236}">
                  <a16:creationId xmlns:a16="http://schemas.microsoft.com/office/drawing/2014/main" id="{384A7E2A-C792-3867-E8E1-DF25C399E146}"/>
                </a:ext>
              </a:extLst>
            </p:cNvPr>
            <p:cNvPicPr>
              <a:picLocks noChangeAspect="1"/>
            </p:cNvPicPr>
            <p:nvPr/>
          </p:nvPicPr>
          <p:blipFill>
            <a:blip r:embed="rId3"/>
            <a:srcRect t="8756" b="46338"/>
            <a:stretch/>
          </p:blipFill>
          <p:spPr>
            <a:xfrm>
              <a:off x="2373175" y="5244860"/>
              <a:ext cx="5299364" cy="3079630"/>
            </a:xfrm>
            <a:prstGeom prst="rect">
              <a:avLst/>
            </a:prstGeom>
            <a:ln>
              <a:solidFill>
                <a:schemeClr val="tx1"/>
              </a:solidFill>
            </a:ln>
          </p:spPr>
        </p:pic>
      </p:grpSp>
      <p:sp>
        <p:nvSpPr>
          <p:cNvPr id="11" name="TextBox 10">
            <a:extLst>
              <a:ext uri="{FF2B5EF4-FFF2-40B4-BE49-F238E27FC236}">
                <a16:creationId xmlns:a16="http://schemas.microsoft.com/office/drawing/2014/main" id="{ECA37A80-43CF-C5BC-D0F8-410E63C8EA44}"/>
              </a:ext>
            </a:extLst>
          </p:cNvPr>
          <p:cNvSpPr txBox="1"/>
          <p:nvPr/>
        </p:nvSpPr>
        <p:spPr>
          <a:xfrm>
            <a:off x="9837420" y="651748"/>
            <a:ext cx="1889760" cy="369332"/>
          </a:xfrm>
          <a:prstGeom prst="rect">
            <a:avLst/>
          </a:prstGeom>
          <a:solidFill>
            <a:schemeClr val="accent6">
              <a:lumMod val="20000"/>
              <a:lumOff val="80000"/>
            </a:schemeClr>
          </a:solidFill>
          <a:ln>
            <a:solidFill>
              <a:schemeClr val="tx1"/>
            </a:solidFill>
          </a:ln>
        </p:spPr>
        <p:txBody>
          <a:bodyPr wrap="square" rtlCol="0">
            <a:spAutoFit/>
          </a:bodyPr>
          <a:lstStyle/>
          <a:p>
            <a:r>
              <a:rPr lang="en-US" sz="1000" dirty="0"/>
              <a:t>Fig7-High PV at Bus 8</a:t>
            </a:r>
            <a:r>
              <a:rPr lang="en-US" sz="1800" b="1" dirty="0"/>
              <a:t>  </a:t>
            </a:r>
            <a:endParaRPr lang="en-IN" sz="1000" dirty="0"/>
          </a:p>
        </p:txBody>
      </p:sp>
      <p:sp>
        <p:nvSpPr>
          <p:cNvPr id="12" name="Rectangle 11">
            <a:extLst>
              <a:ext uri="{FF2B5EF4-FFF2-40B4-BE49-F238E27FC236}">
                <a16:creationId xmlns:a16="http://schemas.microsoft.com/office/drawing/2014/main" id="{F7538A81-8CAC-0E1B-A94E-8DC4EA0ECD1E}"/>
              </a:ext>
            </a:extLst>
          </p:cNvPr>
          <p:cNvSpPr/>
          <p:nvPr/>
        </p:nvSpPr>
        <p:spPr>
          <a:xfrm>
            <a:off x="6880861" y="60961"/>
            <a:ext cx="4396739" cy="312420"/>
          </a:xfrm>
          <a:prstGeom prst="rect">
            <a:avLst/>
          </a:prstGeom>
          <a:noFill/>
          <a:ln w="127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F6C208A0-E7EB-E9DB-C58B-F9B431252FCD}"/>
              </a:ext>
            </a:extLst>
          </p:cNvPr>
          <p:cNvSpPr/>
          <p:nvPr/>
        </p:nvSpPr>
        <p:spPr>
          <a:xfrm>
            <a:off x="7185660" y="4822358"/>
            <a:ext cx="594360" cy="10993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B863C8DE-27A3-CB0B-EF1E-0A2DDC50D636}"/>
              </a:ext>
            </a:extLst>
          </p:cNvPr>
          <p:cNvSpPr/>
          <p:nvPr/>
        </p:nvSpPr>
        <p:spPr>
          <a:xfrm>
            <a:off x="8418590" y="4804961"/>
            <a:ext cx="374890" cy="10993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27F2C8D9-9B9A-0653-DA9F-5BB2AF3B4A8A}"/>
              </a:ext>
            </a:extLst>
          </p:cNvPr>
          <p:cNvSpPr/>
          <p:nvPr/>
        </p:nvSpPr>
        <p:spPr>
          <a:xfrm>
            <a:off x="8311910" y="2502618"/>
            <a:ext cx="1792210" cy="1339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58AB286A-C8F2-1F2D-8A31-DB4D9775F5E6}"/>
              </a:ext>
            </a:extLst>
          </p:cNvPr>
          <p:cNvSpPr/>
          <p:nvPr/>
        </p:nvSpPr>
        <p:spPr>
          <a:xfrm>
            <a:off x="9432050" y="4821256"/>
            <a:ext cx="1053070" cy="990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322D54C3-6E35-C011-D1AD-A70B7B64A277}"/>
              </a:ext>
            </a:extLst>
          </p:cNvPr>
          <p:cNvSpPr/>
          <p:nvPr/>
        </p:nvSpPr>
        <p:spPr>
          <a:xfrm>
            <a:off x="8311910" y="2064156"/>
            <a:ext cx="1901668" cy="183311"/>
          </a:xfrm>
          <a:prstGeom prst="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3259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E8F96-AD77-5F75-D3A6-B3F92CFAA2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C415BA-5BE5-29BC-3CC7-9697648B1BD9}"/>
              </a:ext>
            </a:extLst>
          </p:cNvPr>
          <p:cNvSpPr>
            <a:spLocks noGrp="1"/>
          </p:cNvSpPr>
          <p:nvPr>
            <p:ph type="title"/>
          </p:nvPr>
        </p:nvSpPr>
        <p:spPr>
          <a:xfrm>
            <a:off x="911352" y="497782"/>
            <a:ext cx="4388013" cy="430721"/>
          </a:xfrm>
        </p:spPr>
        <p:txBody>
          <a:bodyPr>
            <a:normAutofit/>
          </a:bodyPr>
          <a:lstStyle/>
          <a:p>
            <a:pPr rtl="0"/>
            <a:r>
              <a:rPr lang="en-US" sz="2000" b="1" dirty="0"/>
              <a:t>8)Low PV at Bus 8</a:t>
            </a:r>
          </a:p>
        </p:txBody>
      </p:sp>
      <p:sp>
        <p:nvSpPr>
          <p:cNvPr id="3" name="Slide Number Placeholder 2">
            <a:extLst>
              <a:ext uri="{FF2B5EF4-FFF2-40B4-BE49-F238E27FC236}">
                <a16:creationId xmlns:a16="http://schemas.microsoft.com/office/drawing/2014/main" id="{2A1DF318-AE00-BE01-8138-ECFF513F109D}"/>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15</a:t>
            </a:fld>
            <a:endParaRPr lang="en-US" dirty="0"/>
          </a:p>
        </p:txBody>
      </p:sp>
      <p:sp>
        <p:nvSpPr>
          <p:cNvPr id="5" name="TextBox 4">
            <a:extLst>
              <a:ext uri="{FF2B5EF4-FFF2-40B4-BE49-F238E27FC236}">
                <a16:creationId xmlns:a16="http://schemas.microsoft.com/office/drawing/2014/main" id="{FC772118-57AC-9595-0DF4-FF98AE08F147}"/>
              </a:ext>
            </a:extLst>
          </p:cNvPr>
          <p:cNvSpPr txBox="1"/>
          <p:nvPr/>
        </p:nvSpPr>
        <p:spPr>
          <a:xfrm>
            <a:off x="911352" y="1097280"/>
            <a:ext cx="6096000" cy="1754326"/>
          </a:xfrm>
          <a:prstGeom prst="rect">
            <a:avLst/>
          </a:prstGeom>
          <a:noFill/>
        </p:spPr>
        <p:txBody>
          <a:bodyPr wrap="square">
            <a:spAutoFit/>
          </a:bodyPr>
          <a:lstStyle/>
          <a:p>
            <a:pPr rtl="0">
              <a:buFont typeface="Arial" panose="020B0604020202020204" pitchFamily="34" charset="0"/>
              <a:buChar char="•"/>
            </a:pPr>
            <a:r>
              <a:rPr lang="en-IN" b="1" dirty="0"/>
              <a:t>Scenario</a:t>
            </a:r>
            <a:r>
              <a:rPr lang="en-IN" dirty="0"/>
              <a:t>: Stressed load at Bus 8 with 25 MW PV </a:t>
            </a:r>
          </a:p>
          <a:p>
            <a:pPr rtl="0">
              <a:buFont typeface="Arial" panose="020B0604020202020204" pitchFamily="34" charset="0"/>
              <a:buChar char="•"/>
            </a:pPr>
            <a:r>
              <a:rPr lang="en-IN" b="1" dirty="0"/>
              <a:t>Results</a:t>
            </a:r>
            <a:r>
              <a:rPr lang="en-IN" dirty="0"/>
              <a:t>:</a:t>
            </a:r>
          </a:p>
          <a:p>
            <a:pPr marL="742950" lvl="1" indent="-285750" rtl="0">
              <a:buFont typeface="Arial" panose="020B0604020202020204" pitchFamily="34" charset="0"/>
              <a:buChar char="•"/>
            </a:pPr>
            <a:r>
              <a:rPr lang="en-IN" dirty="0"/>
              <a:t>Total Losses: 4.122 MW.</a:t>
            </a:r>
          </a:p>
          <a:p>
            <a:pPr marL="742950" lvl="1" indent="-285750" rtl="0">
              <a:buFont typeface="Arial" panose="020B0604020202020204" pitchFamily="34" charset="0"/>
              <a:buChar char="•"/>
            </a:pPr>
            <a:r>
              <a:rPr lang="en-IN" dirty="0"/>
              <a:t>Bus 8 Voltage: 1.000 </a:t>
            </a:r>
            <a:r>
              <a:rPr lang="en-IN" dirty="0" err="1"/>
              <a:t>pu</a:t>
            </a:r>
            <a:r>
              <a:rPr lang="en-IN" dirty="0"/>
              <a:t>.</a:t>
            </a:r>
          </a:p>
          <a:p>
            <a:pPr rtl="0">
              <a:buFont typeface="Arial" panose="020B0604020202020204" pitchFamily="34" charset="0"/>
              <a:buChar char="•"/>
            </a:pPr>
            <a:r>
              <a:rPr lang="en-IN" b="1" dirty="0"/>
              <a:t>Key Point</a:t>
            </a:r>
            <a:r>
              <a:rPr lang="en-IN" dirty="0"/>
              <a:t>: Low PV maintains voltage with moderate losses, better than 50 MW PV.</a:t>
            </a:r>
          </a:p>
        </p:txBody>
      </p:sp>
      <p:sp>
        <p:nvSpPr>
          <p:cNvPr id="4" name="TextBox 3">
            <a:extLst>
              <a:ext uri="{FF2B5EF4-FFF2-40B4-BE49-F238E27FC236}">
                <a16:creationId xmlns:a16="http://schemas.microsoft.com/office/drawing/2014/main" id="{25C0C5AF-765C-66A0-5715-CCD448313DAD}"/>
              </a:ext>
            </a:extLst>
          </p:cNvPr>
          <p:cNvSpPr txBox="1"/>
          <p:nvPr/>
        </p:nvSpPr>
        <p:spPr>
          <a:xfrm>
            <a:off x="911352" y="3020383"/>
            <a:ext cx="5739614" cy="1477328"/>
          </a:xfrm>
          <a:prstGeom prst="rect">
            <a:avLst/>
          </a:prstGeom>
          <a:noFill/>
        </p:spPr>
        <p:txBody>
          <a:bodyPr wrap="square" rtlCol="0">
            <a:spAutoFit/>
          </a:bodyPr>
          <a:lstStyle/>
          <a:p>
            <a:pPr rtl="0">
              <a:buFont typeface="Arial" panose="020B0604020202020204" pitchFamily="34" charset="0"/>
              <a:buChar char="•"/>
            </a:pPr>
            <a:r>
              <a:rPr lang="en-US" dirty="0"/>
              <a:t> Low PV penetration (e.g., 10%) at Bus 8 provides moderate benefits, balancing costs and performance.</a:t>
            </a:r>
          </a:p>
          <a:p>
            <a:pPr rtl="0">
              <a:buFont typeface="Arial" panose="020B0604020202020204" pitchFamily="34" charset="0"/>
              <a:buChar char="•"/>
            </a:pPr>
            <a:r>
              <a:rPr lang="en-US" dirty="0"/>
              <a:t> Economic threshold: </a:t>
            </a:r>
            <a:r>
              <a:rPr lang="en-US" dirty="0" err="1"/>
              <a:t>Cost_PV</a:t>
            </a:r>
            <a:r>
              <a:rPr lang="en-US" dirty="0"/>
              <a:t> ≤ </a:t>
            </a:r>
            <a:r>
              <a:rPr lang="en-US" dirty="0" err="1"/>
              <a:t>Savings_Losses</a:t>
            </a:r>
            <a:r>
              <a:rPr lang="en-US" dirty="0"/>
              <a:t>, for viable integration.</a:t>
            </a:r>
          </a:p>
          <a:p>
            <a:endParaRPr lang="en-IN" dirty="0"/>
          </a:p>
        </p:txBody>
      </p:sp>
      <p:grpSp>
        <p:nvGrpSpPr>
          <p:cNvPr id="10" name="Group 9">
            <a:extLst>
              <a:ext uri="{FF2B5EF4-FFF2-40B4-BE49-F238E27FC236}">
                <a16:creationId xmlns:a16="http://schemas.microsoft.com/office/drawing/2014/main" id="{53379C19-FD87-2742-A5EB-67FC0B60DCDA}"/>
              </a:ext>
            </a:extLst>
          </p:cNvPr>
          <p:cNvGrpSpPr/>
          <p:nvPr/>
        </p:nvGrpSpPr>
        <p:grpSpPr>
          <a:xfrm>
            <a:off x="6892636" y="-10405"/>
            <a:ext cx="5299364" cy="6868405"/>
            <a:chOff x="1592301" y="58659"/>
            <a:chExt cx="5299364" cy="8755812"/>
          </a:xfrm>
        </p:grpSpPr>
        <p:pic>
          <p:nvPicPr>
            <p:cNvPr id="7" name="Picture 6" descr="A close-up of a document&#10;&#10;AI-generated content may be incorrect.">
              <a:extLst>
                <a:ext uri="{FF2B5EF4-FFF2-40B4-BE49-F238E27FC236}">
                  <a16:creationId xmlns:a16="http://schemas.microsoft.com/office/drawing/2014/main" id="{630D287D-9A9E-9AD7-D852-BFD8F8D12117}"/>
                </a:ext>
              </a:extLst>
            </p:cNvPr>
            <p:cNvPicPr>
              <a:picLocks noChangeAspect="1"/>
            </p:cNvPicPr>
            <p:nvPr/>
          </p:nvPicPr>
          <p:blipFill>
            <a:blip r:embed="rId2"/>
            <a:srcRect t="9128" b="7728"/>
            <a:stretch/>
          </p:blipFill>
          <p:spPr>
            <a:xfrm>
              <a:off x="1592301" y="58659"/>
              <a:ext cx="5299364" cy="5702061"/>
            </a:xfrm>
            <a:prstGeom prst="rect">
              <a:avLst/>
            </a:prstGeom>
            <a:ln>
              <a:solidFill>
                <a:schemeClr val="tx1"/>
              </a:solidFill>
            </a:ln>
          </p:spPr>
        </p:pic>
        <p:pic>
          <p:nvPicPr>
            <p:cNvPr id="9" name="Picture 8" descr="A close-up of a document&#10;&#10;AI-generated content may be incorrect.">
              <a:extLst>
                <a:ext uri="{FF2B5EF4-FFF2-40B4-BE49-F238E27FC236}">
                  <a16:creationId xmlns:a16="http://schemas.microsoft.com/office/drawing/2014/main" id="{2373D7DD-01C7-92A3-C6CB-BCBF4CD69C77}"/>
                </a:ext>
              </a:extLst>
            </p:cNvPr>
            <p:cNvPicPr>
              <a:picLocks noChangeAspect="1"/>
            </p:cNvPicPr>
            <p:nvPr/>
          </p:nvPicPr>
          <p:blipFill>
            <a:blip r:embed="rId3"/>
            <a:srcRect t="9259" b="46212"/>
            <a:stretch/>
          </p:blipFill>
          <p:spPr>
            <a:xfrm>
              <a:off x="1592301" y="5760720"/>
              <a:ext cx="5299364" cy="3053751"/>
            </a:xfrm>
            <a:prstGeom prst="rect">
              <a:avLst/>
            </a:prstGeom>
            <a:ln>
              <a:solidFill>
                <a:schemeClr val="tx1"/>
              </a:solidFill>
            </a:ln>
          </p:spPr>
        </p:pic>
      </p:grpSp>
      <p:sp>
        <p:nvSpPr>
          <p:cNvPr id="11" name="TextBox 10">
            <a:extLst>
              <a:ext uri="{FF2B5EF4-FFF2-40B4-BE49-F238E27FC236}">
                <a16:creationId xmlns:a16="http://schemas.microsoft.com/office/drawing/2014/main" id="{1F8F3432-2217-871D-3CB3-2180CF3DDC61}"/>
              </a:ext>
            </a:extLst>
          </p:cNvPr>
          <p:cNvSpPr txBox="1"/>
          <p:nvPr/>
        </p:nvSpPr>
        <p:spPr>
          <a:xfrm>
            <a:off x="9944100" y="666559"/>
            <a:ext cx="1889760" cy="246221"/>
          </a:xfrm>
          <a:prstGeom prst="rect">
            <a:avLst/>
          </a:prstGeom>
          <a:solidFill>
            <a:schemeClr val="accent6">
              <a:lumMod val="20000"/>
              <a:lumOff val="80000"/>
            </a:schemeClr>
          </a:solidFill>
          <a:ln>
            <a:solidFill>
              <a:schemeClr val="tx1"/>
            </a:solidFill>
          </a:ln>
        </p:spPr>
        <p:txBody>
          <a:bodyPr wrap="square" rtlCol="0">
            <a:spAutoFit/>
          </a:bodyPr>
          <a:lstStyle/>
          <a:p>
            <a:r>
              <a:rPr lang="en-US" sz="1000" dirty="0"/>
              <a:t>Fig8-Low PV at Bus 8</a:t>
            </a:r>
            <a:endParaRPr lang="en-IN" sz="1000" dirty="0"/>
          </a:p>
        </p:txBody>
      </p:sp>
      <p:sp>
        <p:nvSpPr>
          <p:cNvPr id="15" name="Rectangle 14">
            <a:extLst>
              <a:ext uri="{FF2B5EF4-FFF2-40B4-BE49-F238E27FC236}">
                <a16:creationId xmlns:a16="http://schemas.microsoft.com/office/drawing/2014/main" id="{A6894B8B-867F-2D08-FC56-9E1CD5F316F8}"/>
              </a:ext>
            </a:extLst>
          </p:cNvPr>
          <p:cNvSpPr/>
          <p:nvPr/>
        </p:nvSpPr>
        <p:spPr>
          <a:xfrm>
            <a:off x="7216141" y="99060"/>
            <a:ext cx="4053839" cy="304800"/>
          </a:xfrm>
          <a:prstGeom prst="rect">
            <a:avLst/>
          </a:prstGeom>
          <a:noFill/>
          <a:ln w="127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93808482-84AE-863B-A456-125EFF5D0AD3}"/>
              </a:ext>
            </a:extLst>
          </p:cNvPr>
          <p:cNvSpPr/>
          <p:nvPr/>
        </p:nvSpPr>
        <p:spPr>
          <a:xfrm>
            <a:off x="7382270" y="4821546"/>
            <a:ext cx="534910" cy="1104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1C156585-F0BA-9865-BEF7-93180C88C44B}"/>
              </a:ext>
            </a:extLst>
          </p:cNvPr>
          <p:cNvSpPr/>
          <p:nvPr/>
        </p:nvSpPr>
        <p:spPr>
          <a:xfrm>
            <a:off x="8489248" y="2539059"/>
            <a:ext cx="1652972" cy="89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CAAE9655-D59A-94CA-036C-31F2235DC004}"/>
              </a:ext>
            </a:extLst>
          </p:cNvPr>
          <p:cNvSpPr/>
          <p:nvPr/>
        </p:nvSpPr>
        <p:spPr>
          <a:xfrm>
            <a:off x="8418590" y="4804428"/>
            <a:ext cx="534910" cy="1104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E20204F7-5F7C-535E-DD2E-D9837B48D24F}"/>
              </a:ext>
            </a:extLst>
          </p:cNvPr>
          <p:cNvSpPr/>
          <p:nvPr/>
        </p:nvSpPr>
        <p:spPr>
          <a:xfrm>
            <a:off x="9519680" y="4832958"/>
            <a:ext cx="1053070" cy="990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781E1F3-ECEA-FA2C-717A-C9B1CDD3F217}"/>
              </a:ext>
            </a:extLst>
          </p:cNvPr>
          <p:cNvSpPr/>
          <p:nvPr/>
        </p:nvSpPr>
        <p:spPr>
          <a:xfrm>
            <a:off x="8418590" y="2076962"/>
            <a:ext cx="1901668" cy="183311"/>
          </a:xfrm>
          <a:prstGeom prst="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50205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959D6-9902-B3B5-8AB1-A24247A1A447}"/>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504197C9-FB94-2A52-C97F-02B2E18551BD}"/>
              </a:ext>
            </a:extLst>
          </p:cNvPr>
          <p:cNvGrpSpPr/>
          <p:nvPr/>
        </p:nvGrpSpPr>
        <p:grpSpPr>
          <a:xfrm>
            <a:off x="6884894" y="1"/>
            <a:ext cx="5307106" cy="6838838"/>
            <a:chOff x="519823" y="185837"/>
            <a:chExt cx="5299364" cy="8550269"/>
          </a:xfrm>
        </p:grpSpPr>
        <p:pic>
          <p:nvPicPr>
            <p:cNvPr id="16" name="Picture 15" descr="A close-up of a document&#10;&#10;AI-generated content may be incorrect.">
              <a:extLst>
                <a:ext uri="{FF2B5EF4-FFF2-40B4-BE49-F238E27FC236}">
                  <a16:creationId xmlns:a16="http://schemas.microsoft.com/office/drawing/2014/main" id="{12FE763E-27B8-695D-5921-5FA7C9B9BBAB}"/>
                </a:ext>
              </a:extLst>
            </p:cNvPr>
            <p:cNvPicPr>
              <a:picLocks noChangeAspect="1"/>
            </p:cNvPicPr>
            <p:nvPr/>
          </p:nvPicPr>
          <p:blipFill>
            <a:blip r:embed="rId2"/>
            <a:srcRect t="9281" b="7271"/>
            <a:stretch/>
          </p:blipFill>
          <p:spPr>
            <a:xfrm>
              <a:off x="519823" y="185837"/>
              <a:ext cx="5299364" cy="5722862"/>
            </a:xfrm>
            <a:prstGeom prst="rect">
              <a:avLst/>
            </a:prstGeom>
            <a:ln>
              <a:solidFill>
                <a:schemeClr val="tx1"/>
              </a:solidFill>
            </a:ln>
          </p:spPr>
        </p:pic>
        <p:pic>
          <p:nvPicPr>
            <p:cNvPr id="18" name="Picture 17" descr="A close-up of a document&#10;&#10;AI-generated content may be incorrect.">
              <a:extLst>
                <a:ext uri="{FF2B5EF4-FFF2-40B4-BE49-F238E27FC236}">
                  <a16:creationId xmlns:a16="http://schemas.microsoft.com/office/drawing/2014/main" id="{43047055-5D20-989C-8906-032AAFCFCAB9}"/>
                </a:ext>
              </a:extLst>
            </p:cNvPr>
            <p:cNvPicPr>
              <a:picLocks noChangeAspect="1"/>
            </p:cNvPicPr>
            <p:nvPr/>
          </p:nvPicPr>
          <p:blipFill>
            <a:blip r:embed="rId3"/>
            <a:srcRect t="9224" b="48200"/>
            <a:stretch/>
          </p:blipFill>
          <p:spPr>
            <a:xfrm>
              <a:off x="519823" y="5816262"/>
              <a:ext cx="5299364" cy="2919844"/>
            </a:xfrm>
            <a:prstGeom prst="rect">
              <a:avLst/>
            </a:prstGeom>
            <a:ln>
              <a:solidFill>
                <a:schemeClr val="tx1"/>
              </a:solidFill>
            </a:ln>
          </p:spPr>
        </p:pic>
      </p:grpSp>
      <p:sp>
        <p:nvSpPr>
          <p:cNvPr id="2" name="Title 1">
            <a:extLst>
              <a:ext uri="{FF2B5EF4-FFF2-40B4-BE49-F238E27FC236}">
                <a16:creationId xmlns:a16="http://schemas.microsoft.com/office/drawing/2014/main" id="{65DDD97E-0B9C-7221-1AC5-2D6A136DA9A0}"/>
              </a:ext>
            </a:extLst>
          </p:cNvPr>
          <p:cNvSpPr>
            <a:spLocks noGrp="1"/>
          </p:cNvSpPr>
          <p:nvPr>
            <p:ph type="title"/>
          </p:nvPr>
        </p:nvSpPr>
        <p:spPr>
          <a:xfrm>
            <a:off x="911352" y="498644"/>
            <a:ext cx="5154613" cy="365125"/>
          </a:xfrm>
        </p:spPr>
        <p:txBody>
          <a:bodyPr>
            <a:noAutofit/>
          </a:bodyPr>
          <a:lstStyle/>
          <a:p>
            <a:pPr rtl="0"/>
            <a:r>
              <a:rPr lang="en-US" sz="2000" b="1" dirty="0"/>
              <a:t>9)Stressed Load at Bus 6</a:t>
            </a:r>
          </a:p>
        </p:txBody>
      </p:sp>
      <p:sp>
        <p:nvSpPr>
          <p:cNvPr id="3" name="Slide Number Placeholder 2">
            <a:extLst>
              <a:ext uri="{FF2B5EF4-FFF2-40B4-BE49-F238E27FC236}">
                <a16:creationId xmlns:a16="http://schemas.microsoft.com/office/drawing/2014/main" id="{9329C65F-0502-D1A4-2E8C-26BD50993FBC}"/>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16</a:t>
            </a:fld>
            <a:endParaRPr lang="en-US" dirty="0"/>
          </a:p>
        </p:txBody>
      </p:sp>
      <p:sp>
        <p:nvSpPr>
          <p:cNvPr id="5" name="TextBox 4">
            <a:extLst>
              <a:ext uri="{FF2B5EF4-FFF2-40B4-BE49-F238E27FC236}">
                <a16:creationId xmlns:a16="http://schemas.microsoft.com/office/drawing/2014/main" id="{B966356D-F541-88BF-7973-C2C4604D9621}"/>
              </a:ext>
            </a:extLst>
          </p:cNvPr>
          <p:cNvSpPr txBox="1"/>
          <p:nvPr/>
        </p:nvSpPr>
        <p:spPr>
          <a:xfrm>
            <a:off x="911352" y="1041738"/>
            <a:ext cx="5673003" cy="2308324"/>
          </a:xfrm>
          <a:prstGeom prst="rect">
            <a:avLst/>
          </a:prstGeom>
          <a:noFill/>
        </p:spPr>
        <p:txBody>
          <a:bodyPr wrap="square">
            <a:spAutoFit/>
          </a:bodyPr>
          <a:lstStyle/>
          <a:p>
            <a:pPr rtl="0">
              <a:buFont typeface="Arial" panose="020B0604020202020204" pitchFamily="34" charset="0"/>
              <a:buChar char="•"/>
            </a:pPr>
            <a:r>
              <a:rPr lang="en-US" b="1" dirty="0"/>
              <a:t>Scenario</a:t>
            </a:r>
            <a:r>
              <a:rPr lang="en-US" dirty="0"/>
              <a:t>: Load at Bus 6 increased to 135 MW, 45 MVAr. which was initially 90 MW, 30 MVAr</a:t>
            </a:r>
          </a:p>
          <a:p>
            <a:pPr rtl="0">
              <a:buFont typeface="Arial" panose="020B0604020202020204" pitchFamily="34" charset="0"/>
              <a:buChar char="•"/>
            </a:pPr>
            <a:r>
              <a:rPr lang="en-US" b="1" dirty="0"/>
              <a:t>Results</a:t>
            </a:r>
            <a:r>
              <a:rPr lang="en-US" dirty="0"/>
              <a:t>:</a:t>
            </a:r>
          </a:p>
          <a:p>
            <a:pPr marL="742950" lvl="1" indent="-285750" rtl="0">
              <a:buFont typeface="Arial" panose="020B0604020202020204" pitchFamily="34" charset="0"/>
              <a:buChar char="•"/>
            </a:pPr>
            <a:r>
              <a:rPr lang="en-US" dirty="0"/>
              <a:t>Total Losses: 5.05 MW.</a:t>
            </a:r>
          </a:p>
          <a:p>
            <a:pPr marL="742950" lvl="1" indent="-285750" rtl="0">
              <a:buFont typeface="Arial" panose="020B0604020202020204" pitchFamily="34" charset="0"/>
              <a:buChar char="•"/>
            </a:pPr>
            <a:r>
              <a:rPr lang="en-US" dirty="0"/>
              <a:t>Bus 6 Voltage: 0.988 </a:t>
            </a:r>
            <a:r>
              <a:rPr lang="en-US" dirty="0" err="1"/>
              <a:t>pu</a:t>
            </a:r>
            <a:r>
              <a:rPr lang="en-US" dirty="0"/>
              <a:t>.</a:t>
            </a:r>
          </a:p>
          <a:p>
            <a:pPr marL="742950" lvl="1" indent="-285750">
              <a:buFont typeface="Arial" panose="020B0604020202020204" pitchFamily="34" charset="0"/>
              <a:buChar char="•"/>
            </a:pPr>
            <a:r>
              <a:rPr lang="en-US" dirty="0"/>
              <a:t>Bus 8 Voltage: 0.994 </a:t>
            </a:r>
            <a:r>
              <a:rPr lang="en-US" dirty="0" err="1"/>
              <a:t>pu</a:t>
            </a:r>
            <a:r>
              <a:rPr lang="en-US" dirty="0"/>
              <a:t>.</a:t>
            </a:r>
          </a:p>
          <a:p>
            <a:pPr rtl="0">
              <a:buFont typeface="Arial" panose="020B0604020202020204" pitchFamily="34" charset="0"/>
              <a:buChar char="•"/>
            </a:pPr>
            <a:r>
              <a:rPr lang="en-US" b="1" dirty="0"/>
              <a:t>Key Point</a:t>
            </a:r>
            <a:r>
              <a:rPr lang="en-US" dirty="0"/>
              <a:t>: Voltage drops to 0.990 </a:t>
            </a:r>
            <a:r>
              <a:rPr lang="en-US" dirty="0" err="1"/>
              <a:t>pu</a:t>
            </a:r>
            <a:r>
              <a:rPr lang="en-US" dirty="0"/>
              <a:t> under stress, with higher losses.</a:t>
            </a:r>
          </a:p>
        </p:txBody>
      </p:sp>
      <p:sp>
        <p:nvSpPr>
          <p:cNvPr id="4" name="TextBox 3">
            <a:extLst>
              <a:ext uri="{FF2B5EF4-FFF2-40B4-BE49-F238E27FC236}">
                <a16:creationId xmlns:a16="http://schemas.microsoft.com/office/drawing/2014/main" id="{1F4C44BD-2A98-E31E-A679-4FA63663286B}"/>
              </a:ext>
            </a:extLst>
          </p:cNvPr>
          <p:cNvSpPr txBox="1"/>
          <p:nvPr/>
        </p:nvSpPr>
        <p:spPr>
          <a:xfrm>
            <a:off x="911352" y="3298664"/>
            <a:ext cx="5722361" cy="1477328"/>
          </a:xfrm>
          <a:prstGeom prst="rect">
            <a:avLst/>
          </a:prstGeom>
          <a:noFill/>
        </p:spPr>
        <p:txBody>
          <a:bodyPr wrap="square" rtlCol="0">
            <a:spAutoFit/>
          </a:bodyPr>
          <a:lstStyle/>
          <a:p>
            <a:pPr rtl="0">
              <a:buFont typeface="Arial" panose="020B0604020202020204" pitchFamily="34" charset="0"/>
              <a:buChar char="•"/>
            </a:pPr>
            <a:r>
              <a:rPr lang="en-US" dirty="0"/>
              <a:t> Stressing Bus 6 (0.9 </a:t>
            </a:r>
            <a:r>
              <a:rPr lang="en-US" dirty="0" err="1"/>
              <a:t>pu</a:t>
            </a:r>
            <a:r>
              <a:rPr lang="en-US" dirty="0"/>
              <a:t> P load) showed less voltage drop than Bus 8, indicating it is less vulnerable.</a:t>
            </a:r>
          </a:p>
          <a:p>
            <a:pPr rtl="0">
              <a:buFont typeface="Arial" panose="020B0604020202020204" pitchFamily="34" charset="0"/>
              <a:buChar char="•"/>
            </a:pPr>
            <a:r>
              <a:rPr lang="en-US" dirty="0"/>
              <a:t> Weak bus index: </a:t>
            </a:r>
            <a:r>
              <a:rPr lang="en-US" dirty="0" err="1"/>
              <a:t>V_weak</a:t>
            </a:r>
            <a:r>
              <a:rPr lang="en-US" dirty="0"/>
              <a:t> = min(</a:t>
            </a:r>
            <a:r>
              <a:rPr lang="en-US" dirty="0" err="1"/>
              <a:t>V_i</a:t>
            </a:r>
            <a:r>
              <a:rPr lang="en-US" dirty="0"/>
              <a:t> under stress), identifying the most affected bus.</a:t>
            </a:r>
          </a:p>
          <a:p>
            <a:endParaRPr lang="en-IN" dirty="0"/>
          </a:p>
        </p:txBody>
      </p:sp>
      <p:sp>
        <p:nvSpPr>
          <p:cNvPr id="11" name="TextBox 10">
            <a:extLst>
              <a:ext uri="{FF2B5EF4-FFF2-40B4-BE49-F238E27FC236}">
                <a16:creationId xmlns:a16="http://schemas.microsoft.com/office/drawing/2014/main" id="{819E4A37-08ED-B6AE-6D9E-64B25ED56280}"/>
              </a:ext>
            </a:extLst>
          </p:cNvPr>
          <p:cNvSpPr txBox="1"/>
          <p:nvPr/>
        </p:nvSpPr>
        <p:spPr>
          <a:xfrm>
            <a:off x="9860280" y="136358"/>
            <a:ext cx="1889760" cy="369332"/>
          </a:xfrm>
          <a:prstGeom prst="rect">
            <a:avLst/>
          </a:prstGeom>
          <a:solidFill>
            <a:schemeClr val="accent6">
              <a:lumMod val="20000"/>
              <a:lumOff val="80000"/>
            </a:schemeClr>
          </a:solidFill>
          <a:ln>
            <a:solidFill>
              <a:schemeClr val="tx1"/>
            </a:solidFill>
          </a:ln>
        </p:spPr>
        <p:txBody>
          <a:bodyPr wrap="square" rtlCol="0">
            <a:spAutoFit/>
          </a:bodyPr>
          <a:lstStyle/>
          <a:p>
            <a:r>
              <a:rPr lang="en-US" sz="1000" dirty="0"/>
              <a:t>Fig9-Stressed</a:t>
            </a:r>
            <a:r>
              <a:rPr lang="en-US" sz="1800" b="1" dirty="0"/>
              <a:t> </a:t>
            </a:r>
            <a:r>
              <a:rPr lang="en-US" sz="1000" dirty="0"/>
              <a:t>Load at Bus 6</a:t>
            </a:r>
            <a:r>
              <a:rPr lang="en-US" sz="1800" b="1" dirty="0"/>
              <a:t>  </a:t>
            </a:r>
            <a:endParaRPr lang="en-IN" sz="1000" dirty="0"/>
          </a:p>
        </p:txBody>
      </p:sp>
      <p:sp>
        <p:nvSpPr>
          <p:cNvPr id="12" name="Rectangle 11">
            <a:extLst>
              <a:ext uri="{FF2B5EF4-FFF2-40B4-BE49-F238E27FC236}">
                <a16:creationId xmlns:a16="http://schemas.microsoft.com/office/drawing/2014/main" id="{6F5B3251-8E13-36F7-4123-C177AC86AA60}"/>
              </a:ext>
            </a:extLst>
          </p:cNvPr>
          <p:cNvSpPr/>
          <p:nvPr/>
        </p:nvSpPr>
        <p:spPr>
          <a:xfrm>
            <a:off x="7010401" y="87738"/>
            <a:ext cx="1455419" cy="196199"/>
          </a:xfrm>
          <a:prstGeom prst="rect">
            <a:avLst/>
          </a:prstGeom>
          <a:noFill/>
          <a:ln w="127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5D950E7C-A48F-94E8-741F-A8007AE97E5C}"/>
              </a:ext>
            </a:extLst>
          </p:cNvPr>
          <p:cNvSpPr/>
          <p:nvPr/>
        </p:nvSpPr>
        <p:spPr>
          <a:xfrm>
            <a:off x="8417144" y="2458857"/>
            <a:ext cx="1778416" cy="1295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FE19F7D5-C402-F129-E374-748A4C142493}"/>
              </a:ext>
            </a:extLst>
          </p:cNvPr>
          <p:cNvSpPr/>
          <p:nvPr/>
        </p:nvSpPr>
        <p:spPr>
          <a:xfrm>
            <a:off x="7256765" y="4588249"/>
            <a:ext cx="672070" cy="973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1CC4A257-FB74-C001-655B-8875EE05E33F}"/>
              </a:ext>
            </a:extLst>
          </p:cNvPr>
          <p:cNvSpPr/>
          <p:nvPr/>
        </p:nvSpPr>
        <p:spPr>
          <a:xfrm>
            <a:off x="9410672" y="4586580"/>
            <a:ext cx="1053070" cy="990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EC7AEC2E-1F3F-E157-6699-220258E93026}"/>
              </a:ext>
            </a:extLst>
          </p:cNvPr>
          <p:cNvSpPr/>
          <p:nvPr/>
        </p:nvSpPr>
        <p:spPr>
          <a:xfrm>
            <a:off x="8355518" y="2014529"/>
            <a:ext cx="1840042" cy="196199"/>
          </a:xfrm>
          <a:prstGeom prst="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A16B6F3-AE41-BF82-7BD7-E7494FE49714}"/>
              </a:ext>
            </a:extLst>
          </p:cNvPr>
          <p:cNvSpPr/>
          <p:nvPr/>
        </p:nvSpPr>
        <p:spPr>
          <a:xfrm>
            <a:off x="7256765" y="4775992"/>
            <a:ext cx="672070" cy="973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16199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2555D-C4C4-3A59-DCB2-196E7FBE35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442D72-0636-E997-A184-10DD6CA363A6}"/>
              </a:ext>
            </a:extLst>
          </p:cNvPr>
          <p:cNvSpPr>
            <a:spLocks noGrp="1"/>
          </p:cNvSpPr>
          <p:nvPr>
            <p:ph type="title"/>
          </p:nvPr>
        </p:nvSpPr>
        <p:spPr>
          <a:xfrm>
            <a:off x="479004" y="585938"/>
            <a:ext cx="5184648" cy="487680"/>
          </a:xfrm>
        </p:spPr>
        <p:txBody>
          <a:bodyPr>
            <a:normAutofit/>
          </a:bodyPr>
          <a:lstStyle/>
          <a:p>
            <a:r>
              <a:rPr lang="en-US" sz="2000" b="1" dirty="0"/>
              <a:t>10)PV at Bus 8 with High Load </a:t>
            </a:r>
            <a:endParaRPr lang="en-ZA" sz="2000" dirty="0"/>
          </a:p>
        </p:txBody>
      </p:sp>
      <p:sp>
        <p:nvSpPr>
          <p:cNvPr id="3" name="Slide Number Placeholder 2">
            <a:extLst>
              <a:ext uri="{FF2B5EF4-FFF2-40B4-BE49-F238E27FC236}">
                <a16:creationId xmlns:a16="http://schemas.microsoft.com/office/drawing/2014/main" id="{DA8A97FD-398A-DD3B-522E-DC6986A4C888}"/>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17</a:t>
            </a:fld>
            <a:endParaRPr lang="en-US" dirty="0"/>
          </a:p>
        </p:txBody>
      </p:sp>
      <p:sp>
        <p:nvSpPr>
          <p:cNvPr id="5" name="TextBox 4">
            <a:extLst>
              <a:ext uri="{FF2B5EF4-FFF2-40B4-BE49-F238E27FC236}">
                <a16:creationId xmlns:a16="http://schemas.microsoft.com/office/drawing/2014/main" id="{DB572524-FC0D-5735-B457-32E42F55CA19}"/>
              </a:ext>
            </a:extLst>
          </p:cNvPr>
          <p:cNvSpPr txBox="1"/>
          <p:nvPr/>
        </p:nvSpPr>
        <p:spPr>
          <a:xfrm>
            <a:off x="479004" y="1645946"/>
            <a:ext cx="6626352" cy="1754326"/>
          </a:xfrm>
          <a:prstGeom prst="rect">
            <a:avLst/>
          </a:prstGeom>
          <a:noFill/>
        </p:spPr>
        <p:txBody>
          <a:bodyPr wrap="square">
            <a:spAutoFit/>
          </a:bodyPr>
          <a:lstStyle/>
          <a:p>
            <a:pPr rtl="0">
              <a:buFont typeface="Arial" panose="020B0604020202020204" pitchFamily="34" charset="0"/>
              <a:buChar char="•"/>
            </a:pPr>
            <a:r>
              <a:rPr lang="en-IN" b="1" dirty="0"/>
              <a:t>Scenario</a:t>
            </a:r>
            <a:r>
              <a:rPr lang="en-IN" dirty="0"/>
              <a:t>: Load at Bus 8 at 200 MW, 70 MVAr with 50 MW PV </a:t>
            </a:r>
          </a:p>
          <a:p>
            <a:pPr rtl="0">
              <a:buFont typeface="Arial" panose="020B0604020202020204" pitchFamily="34" charset="0"/>
              <a:buChar char="•"/>
            </a:pPr>
            <a:r>
              <a:rPr lang="en-IN" b="1" dirty="0"/>
              <a:t>Results</a:t>
            </a:r>
            <a:r>
              <a:rPr lang="en-IN" dirty="0"/>
              <a:t>:</a:t>
            </a:r>
          </a:p>
          <a:p>
            <a:pPr marL="742950" lvl="1" indent="-285750" rtl="0">
              <a:buFont typeface="Arial" panose="020B0604020202020204" pitchFamily="34" charset="0"/>
              <a:buChar char="•"/>
            </a:pPr>
            <a:r>
              <a:rPr lang="en-IN" dirty="0"/>
              <a:t>Total Losses: 3.826 MW.</a:t>
            </a:r>
          </a:p>
          <a:p>
            <a:pPr marL="742950" lvl="1" indent="-285750" rtl="0">
              <a:buFont typeface="Arial" panose="020B0604020202020204" pitchFamily="34" charset="0"/>
              <a:buChar char="•"/>
            </a:pPr>
            <a:r>
              <a:rPr lang="en-IN" dirty="0"/>
              <a:t>Bus 8 Voltage: 1.000 </a:t>
            </a:r>
            <a:r>
              <a:rPr lang="en-IN" dirty="0" err="1"/>
              <a:t>pu</a:t>
            </a:r>
            <a:r>
              <a:rPr lang="en-IN" dirty="0"/>
              <a:t>.</a:t>
            </a:r>
          </a:p>
          <a:p>
            <a:pPr rtl="0">
              <a:buFont typeface="Arial" panose="020B0604020202020204" pitchFamily="34" charset="0"/>
              <a:buChar char="•"/>
            </a:pPr>
            <a:r>
              <a:rPr lang="en-IN" b="1" dirty="0"/>
              <a:t>Key Point</a:t>
            </a:r>
            <a:r>
              <a:rPr lang="en-IN" dirty="0"/>
              <a:t>: PV supports voltage under extreme load with losses similar to stressed case.</a:t>
            </a:r>
          </a:p>
        </p:txBody>
      </p:sp>
      <p:sp>
        <p:nvSpPr>
          <p:cNvPr id="4" name="TextBox 3">
            <a:extLst>
              <a:ext uri="{FF2B5EF4-FFF2-40B4-BE49-F238E27FC236}">
                <a16:creationId xmlns:a16="http://schemas.microsoft.com/office/drawing/2014/main" id="{56CFFE3C-4B69-3ADE-7AAE-3558A4749920}"/>
              </a:ext>
            </a:extLst>
          </p:cNvPr>
          <p:cNvSpPr txBox="1"/>
          <p:nvPr/>
        </p:nvSpPr>
        <p:spPr>
          <a:xfrm>
            <a:off x="479004" y="3577376"/>
            <a:ext cx="5549660" cy="1754326"/>
          </a:xfrm>
          <a:prstGeom prst="rect">
            <a:avLst/>
          </a:prstGeom>
          <a:noFill/>
        </p:spPr>
        <p:txBody>
          <a:bodyPr wrap="square" rtlCol="0">
            <a:spAutoFit/>
          </a:bodyPr>
          <a:lstStyle/>
          <a:p>
            <a:pPr rtl="0">
              <a:buFont typeface="Arial" panose="020B0604020202020204" pitchFamily="34" charset="0"/>
              <a:buChar char="•"/>
            </a:pPr>
            <a:r>
              <a:rPr lang="en-US" dirty="0"/>
              <a:t>Under high load conditions (200+j70 MVA), 50 MW PV at Bus 8 prevented voltage collapse and supported the system.</a:t>
            </a:r>
          </a:p>
          <a:p>
            <a:pPr rtl="0">
              <a:buFont typeface="Arial" panose="020B0604020202020204" pitchFamily="34" charset="0"/>
              <a:buChar char="•"/>
            </a:pPr>
            <a:r>
              <a:rPr lang="en-US" dirty="0"/>
              <a:t> Peak shaving: </a:t>
            </a:r>
            <a:r>
              <a:rPr lang="en-US" dirty="0" err="1"/>
              <a:t>P_net</a:t>
            </a:r>
            <a:r>
              <a:rPr lang="en-US" dirty="0"/>
              <a:t> = </a:t>
            </a:r>
            <a:r>
              <a:rPr lang="en-US" dirty="0" err="1"/>
              <a:t>P_load</a:t>
            </a:r>
            <a:r>
              <a:rPr lang="en-US" dirty="0"/>
              <a:t> - P_PV, reducing the effective demand.</a:t>
            </a:r>
          </a:p>
          <a:p>
            <a:endParaRPr lang="en-IN" dirty="0"/>
          </a:p>
        </p:txBody>
      </p:sp>
      <p:grpSp>
        <p:nvGrpSpPr>
          <p:cNvPr id="10" name="Group 9">
            <a:extLst>
              <a:ext uri="{FF2B5EF4-FFF2-40B4-BE49-F238E27FC236}">
                <a16:creationId xmlns:a16="http://schemas.microsoft.com/office/drawing/2014/main" id="{5E5FEDFE-F20A-3893-F499-F8C75B9208DD}"/>
              </a:ext>
            </a:extLst>
          </p:cNvPr>
          <p:cNvGrpSpPr/>
          <p:nvPr/>
        </p:nvGrpSpPr>
        <p:grpSpPr>
          <a:xfrm>
            <a:off x="6892636" y="-7609"/>
            <a:ext cx="5299364" cy="6865609"/>
            <a:chOff x="492734" y="0"/>
            <a:chExt cx="5299364" cy="8720288"/>
          </a:xfrm>
        </p:grpSpPr>
        <p:pic>
          <p:nvPicPr>
            <p:cNvPr id="7" name="Picture 6" descr="A close-up of a document&#10;&#10;AI-generated content may be incorrect.">
              <a:extLst>
                <a:ext uri="{FF2B5EF4-FFF2-40B4-BE49-F238E27FC236}">
                  <a16:creationId xmlns:a16="http://schemas.microsoft.com/office/drawing/2014/main" id="{02157D6B-BF9D-9ADB-0C52-8C4456D377D5}"/>
                </a:ext>
              </a:extLst>
            </p:cNvPr>
            <p:cNvPicPr>
              <a:picLocks noChangeAspect="1"/>
            </p:cNvPicPr>
            <p:nvPr/>
          </p:nvPicPr>
          <p:blipFill>
            <a:blip r:embed="rId2"/>
            <a:srcRect t="8862" b="8497"/>
            <a:stretch/>
          </p:blipFill>
          <p:spPr>
            <a:xfrm>
              <a:off x="492734" y="0"/>
              <a:ext cx="5299364" cy="5667555"/>
            </a:xfrm>
            <a:prstGeom prst="rect">
              <a:avLst/>
            </a:prstGeom>
            <a:ln>
              <a:solidFill>
                <a:schemeClr val="tx1"/>
              </a:solidFill>
            </a:ln>
          </p:spPr>
        </p:pic>
        <p:pic>
          <p:nvPicPr>
            <p:cNvPr id="9" name="Picture 8" descr="A close-up of a document&#10;&#10;AI-generated content may be incorrect.">
              <a:extLst>
                <a:ext uri="{FF2B5EF4-FFF2-40B4-BE49-F238E27FC236}">
                  <a16:creationId xmlns:a16="http://schemas.microsoft.com/office/drawing/2014/main" id="{8CFF503D-F800-4880-7FE2-C022DFE70830}"/>
                </a:ext>
              </a:extLst>
            </p:cNvPr>
            <p:cNvPicPr>
              <a:picLocks noChangeAspect="1"/>
            </p:cNvPicPr>
            <p:nvPr/>
          </p:nvPicPr>
          <p:blipFill>
            <a:blip r:embed="rId3"/>
            <a:srcRect t="9434" b="46164"/>
            <a:stretch/>
          </p:blipFill>
          <p:spPr>
            <a:xfrm>
              <a:off x="492734" y="5675162"/>
              <a:ext cx="5299364" cy="3045126"/>
            </a:xfrm>
            <a:prstGeom prst="rect">
              <a:avLst/>
            </a:prstGeom>
            <a:ln>
              <a:solidFill>
                <a:schemeClr val="tx1"/>
              </a:solidFill>
            </a:ln>
          </p:spPr>
        </p:pic>
      </p:grpSp>
      <p:sp>
        <p:nvSpPr>
          <p:cNvPr id="11" name="TextBox 10">
            <a:extLst>
              <a:ext uri="{FF2B5EF4-FFF2-40B4-BE49-F238E27FC236}">
                <a16:creationId xmlns:a16="http://schemas.microsoft.com/office/drawing/2014/main" id="{377EF775-CFAA-E742-216F-2E2E6B101AE9}"/>
              </a:ext>
            </a:extLst>
          </p:cNvPr>
          <p:cNvSpPr txBox="1"/>
          <p:nvPr/>
        </p:nvSpPr>
        <p:spPr>
          <a:xfrm>
            <a:off x="9921240" y="829778"/>
            <a:ext cx="1889760" cy="430887"/>
          </a:xfrm>
          <a:prstGeom prst="rect">
            <a:avLst/>
          </a:prstGeom>
          <a:solidFill>
            <a:schemeClr val="accent6">
              <a:lumMod val="20000"/>
              <a:lumOff val="80000"/>
            </a:schemeClr>
          </a:solidFill>
          <a:ln>
            <a:solidFill>
              <a:schemeClr val="tx1"/>
            </a:solidFill>
          </a:ln>
        </p:spPr>
        <p:txBody>
          <a:bodyPr wrap="square" rtlCol="0">
            <a:spAutoFit/>
          </a:bodyPr>
          <a:lstStyle/>
          <a:p>
            <a:r>
              <a:rPr lang="en-US" sz="1000" dirty="0"/>
              <a:t>Fig10-</a:t>
            </a:r>
            <a:r>
              <a:rPr lang="en-US" sz="1200" b="1" dirty="0"/>
              <a:t> </a:t>
            </a:r>
            <a:r>
              <a:rPr lang="en-US" sz="1000" dirty="0"/>
              <a:t>PV at Bus 8 with High Load </a:t>
            </a:r>
            <a:endParaRPr lang="en-IN" sz="1000" dirty="0"/>
          </a:p>
        </p:txBody>
      </p:sp>
      <p:sp>
        <p:nvSpPr>
          <p:cNvPr id="12" name="Rectangle 11">
            <a:extLst>
              <a:ext uri="{FF2B5EF4-FFF2-40B4-BE49-F238E27FC236}">
                <a16:creationId xmlns:a16="http://schemas.microsoft.com/office/drawing/2014/main" id="{7C1DF0B4-F399-ACAA-0F12-FF3C1367CAE3}"/>
              </a:ext>
            </a:extLst>
          </p:cNvPr>
          <p:cNvSpPr/>
          <p:nvPr/>
        </p:nvSpPr>
        <p:spPr>
          <a:xfrm>
            <a:off x="7105356" y="105580"/>
            <a:ext cx="4202724" cy="283040"/>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D26041E4-00E2-4306-CBEA-0B4C0EE27240}"/>
              </a:ext>
            </a:extLst>
          </p:cNvPr>
          <p:cNvSpPr/>
          <p:nvPr/>
        </p:nvSpPr>
        <p:spPr>
          <a:xfrm>
            <a:off x="8511540" y="2575560"/>
            <a:ext cx="1607820" cy="838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DF61487B-D69B-2E3F-25AD-F6173966DA5A}"/>
              </a:ext>
            </a:extLst>
          </p:cNvPr>
          <p:cNvSpPr/>
          <p:nvPr/>
        </p:nvSpPr>
        <p:spPr>
          <a:xfrm>
            <a:off x="7231380" y="4808220"/>
            <a:ext cx="678180" cy="990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373A2FA-5D66-40B8-0B7F-B73178839223}"/>
              </a:ext>
            </a:extLst>
          </p:cNvPr>
          <p:cNvSpPr/>
          <p:nvPr/>
        </p:nvSpPr>
        <p:spPr>
          <a:xfrm>
            <a:off x="8418590" y="4808220"/>
            <a:ext cx="489190" cy="1066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7AEC0FF2-5A7A-3B6B-541A-68A3D2A9D1BC}"/>
              </a:ext>
            </a:extLst>
          </p:cNvPr>
          <p:cNvSpPr/>
          <p:nvPr/>
        </p:nvSpPr>
        <p:spPr>
          <a:xfrm>
            <a:off x="9557558" y="4815840"/>
            <a:ext cx="1053070" cy="990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215C53EA-ACF2-F872-13CB-856967A3BC57}"/>
              </a:ext>
            </a:extLst>
          </p:cNvPr>
          <p:cNvSpPr/>
          <p:nvPr/>
        </p:nvSpPr>
        <p:spPr>
          <a:xfrm>
            <a:off x="8418590" y="2098052"/>
            <a:ext cx="1901668" cy="183311"/>
          </a:xfrm>
          <a:prstGeom prst="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77056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8BE6E-974C-524C-0C82-71AC8E1373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3B9346-608D-3CDB-E319-4EA509A9A4D0}"/>
              </a:ext>
            </a:extLst>
          </p:cNvPr>
          <p:cNvSpPr>
            <a:spLocks noGrp="1"/>
          </p:cNvSpPr>
          <p:nvPr>
            <p:ph type="title"/>
          </p:nvPr>
        </p:nvSpPr>
        <p:spPr>
          <a:xfrm>
            <a:off x="748791" y="482060"/>
            <a:ext cx="4199128" cy="691420"/>
          </a:xfrm>
        </p:spPr>
        <p:txBody>
          <a:bodyPr>
            <a:normAutofit/>
          </a:bodyPr>
          <a:lstStyle/>
          <a:p>
            <a:pPr rtl="0"/>
            <a:r>
              <a:rPr lang="en-IN" sz="2000" b="1" dirty="0"/>
              <a:t>11)Relaxed Voltage Limits</a:t>
            </a:r>
          </a:p>
        </p:txBody>
      </p:sp>
      <p:sp>
        <p:nvSpPr>
          <p:cNvPr id="3" name="Slide Number Placeholder 2">
            <a:extLst>
              <a:ext uri="{FF2B5EF4-FFF2-40B4-BE49-F238E27FC236}">
                <a16:creationId xmlns:a16="http://schemas.microsoft.com/office/drawing/2014/main" id="{24C926CB-3AC7-FC8C-9B22-36B63418C891}"/>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18</a:t>
            </a:fld>
            <a:endParaRPr lang="en-US" dirty="0"/>
          </a:p>
        </p:txBody>
      </p:sp>
      <p:grpSp>
        <p:nvGrpSpPr>
          <p:cNvPr id="16" name="Group 15">
            <a:extLst>
              <a:ext uri="{FF2B5EF4-FFF2-40B4-BE49-F238E27FC236}">
                <a16:creationId xmlns:a16="http://schemas.microsoft.com/office/drawing/2014/main" id="{3A87E930-DDD4-211C-62AF-F58C90CCAF3F}"/>
              </a:ext>
            </a:extLst>
          </p:cNvPr>
          <p:cNvGrpSpPr/>
          <p:nvPr/>
        </p:nvGrpSpPr>
        <p:grpSpPr>
          <a:xfrm>
            <a:off x="6384716" y="0"/>
            <a:ext cx="5807284" cy="6858000"/>
            <a:chOff x="-141264" y="136358"/>
            <a:chExt cx="5299364" cy="8536771"/>
          </a:xfrm>
        </p:grpSpPr>
        <p:pic>
          <p:nvPicPr>
            <p:cNvPr id="12" name="Picture 11" descr="A close-up of a document&#10;&#10;AI-generated content may be incorrect.">
              <a:extLst>
                <a:ext uri="{FF2B5EF4-FFF2-40B4-BE49-F238E27FC236}">
                  <a16:creationId xmlns:a16="http://schemas.microsoft.com/office/drawing/2014/main" id="{EDA459B6-E681-BFCA-BD70-5FDB7384F2FB}"/>
                </a:ext>
              </a:extLst>
            </p:cNvPr>
            <p:cNvPicPr>
              <a:picLocks noChangeAspect="1"/>
            </p:cNvPicPr>
            <p:nvPr/>
          </p:nvPicPr>
          <p:blipFill>
            <a:blip r:embed="rId2"/>
            <a:srcRect t="9382" b="8088"/>
            <a:stretch/>
          </p:blipFill>
          <p:spPr>
            <a:xfrm>
              <a:off x="-141264" y="136358"/>
              <a:ext cx="5299364" cy="5659912"/>
            </a:xfrm>
            <a:prstGeom prst="rect">
              <a:avLst/>
            </a:prstGeom>
          </p:spPr>
        </p:pic>
        <p:pic>
          <p:nvPicPr>
            <p:cNvPr id="15" name="Picture 14" descr="A close-up of a document&#10;&#10;AI-generated content may be incorrect.">
              <a:extLst>
                <a:ext uri="{FF2B5EF4-FFF2-40B4-BE49-F238E27FC236}">
                  <a16:creationId xmlns:a16="http://schemas.microsoft.com/office/drawing/2014/main" id="{13F14C0F-574F-4F62-8713-62BEAB40A421}"/>
                </a:ext>
              </a:extLst>
            </p:cNvPr>
            <p:cNvPicPr>
              <a:picLocks noChangeAspect="1"/>
            </p:cNvPicPr>
            <p:nvPr/>
          </p:nvPicPr>
          <p:blipFill>
            <a:blip r:embed="rId3"/>
            <a:srcRect t="9333" b="48718"/>
            <a:stretch/>
          </p:blipFill>
          <p:spPr>
            <a:xfrm>
              <a:off x="-141264" y="5796270"/>
              <a:ext cx="5299364" cy="2876859"/>
            </a:xfrm>
            <a:prstGeom prst="rect">
              <a:avLst/>
            </a:prstGeom>
          </p:spPr>
        </p:pic>
      </p:grpSp>
      <p:sp>
        <p:nvSpPr>
          <p:cNvPr id="7" name="TextBox 6">
            <a:extLst>
              <a:ext uri="{FF2B5EF4-FFF2-40B4-BE49-F238E27FC236}">
                <a16:creationId xmlns:a16="http://schemas.microsoft.com/office/drawing/2014/main" id="{F77F0AD9-EEBE-63CC-C48D-277A8FEF8E47}"/>
              </a:ext>
            </a:extLst>
          </p:cNvPr>
          <p:cNvSpPr txBox="1"/>
          <p:nvPr/>
        </p:nvSpPr>
        <p:spPr>
          <a:xfrm>
            <a:off x="748792" y="1386201"/>
            <a:ext cx="5515327" cy="2031325"/>
          </a:xfrm>
          <a:prstGeom prst="rect">
            <a:avLst/>
          </a:prstGeom>
          <a:noFill/>
        </p:spPr>
        <p:txBody>
          <a:bodyPr wrap="square">
            <a:spAutoFit/>
          </a:bodyPr>
          <a:lstStyle/>
          <a:p>
            <a:pPr rtl="0">
              <a:buFont typeface="Arial" panose="020B0604020202020204" pitchFamily="34" charset="0"/>
              <a:buChar char="•"/>
            </a:pPr>
            <a:r>
              <a:rPr lang="en-IN" b="1" dirty="0"/>
              <a:t>Scenario</a:t>
            </a:r>
            <a:r>
              <a:rPr lang="en-IN" dirty="0"/>
              <a:t>: Voltage limits adjusted to 0.85–1.15 </a:t>
            </a:r>
            <a:r>
              <a:rPr lang="en-IN" dirty="0" err="1"/>
              <a:t>pu</a:t>
            </a:r>
            <a:r>
              <a:rPr lang="en-IN" dirty="0"/>
              <a:t> </a:t>
            </a:r>
          </a:p>
          <a:p>
            <a:pPr rtl="0">
              <a:buFont typeface="Arial" panose="020B0604020202020204" pitchFamily="34" charset="0"/>
              <a:buChar char="•"/>
            </a:pPr>
            <a:r>
              <a:rPr lang="en-IN" b="1" dirty="0"/>
              <a:t>Results</a:t>
            </a:r>
            <a:r>
              <a:rPr lang="en-IN" dirty="0"/>
              <a:t>:</a:t>
            </a:r>
          </a:p>
          <a:p>
            <a:pPr marL="742950" lvl="1" indent="-285750" rtl="0">
              <a:buFont typeface="Arial" panose="020B0604020202020204" pitchFamily="34" charset="0"/>
              <a:buChar char="•"/>
            </a:pPr>
            <a:r>
              <a:rPr lang="en-IN" dirty="0"/>
              <a:t>Total Losses: 3.85 MW.</a:t>
            </a:r>
          </a:p>
          <a:p>
            <a:pPr marL="742950" lvl="1" indent="-285750" rtl="0">
              <a:buFont typeface="Arial" panose="020B0604020202020204" pitchFamily="34" charset="0"/>
              <a:buChar char="•"/>
            </a:pPr>
            <a:r>
              <a:rPr lang="en-IN" dirty="0"/>
              <a:t>Bus Voltages: Bus 5: 0.996 </a:t>
            </a:r>
            <a:r>
              <a:rPr lang="en-IN" dirty="0" err="1"/>
              <a:t>pu</a:t>
            </a:r>
            <a:r>
              <a:rPr lang="en-IN" dirty="0"/>
              <a:t>, </a:t>
            </a:r>
          </a:p>
          <a:p>
            <a:pPr lvl="1" rtl="0"/>
            <a:r>
              <a:rPr lang="en-IN" dirty="0"/>
              <a:t>     Bus 8: 0.998pu.</a:t>
            </a:r>
          </a:p>
          <a:p>
            <a:pPr rtl="0">
              <a:buFont typeface="Arial" panose="020B0604020202020204" pitchFamily="34" charset="0"/>
              <a:buChar char="•"/>
            </a:pPr>
            <a:r>
              <a:rPr lang="en-IN" b="1" dirty="0"/>
              <a:t>Key Point</a:t>
            </a:r>
            <a:r>
              <a:rPr lang="en-IN" dirty="0"/>
              <a:t>: Relaxed limits show no significant change from base case.</a:t>
            </a:r>
          </a:p>
        </p:txBody>
      </p:sp>
      <p:sp>
        <p:nvSpPr>
          <p:cNvPr id="4" name="TextBox 3">
            <a:extLst>
              <a:ext uri="{FF2B5EF4-FFF2-40B4-BE49-F238E27FC236}">
                <a16:creationId xmlns:a16="http://schemas.microsoft.com/office/drawing/2014/main" id="{1D870E7B-2884-17F6-932F-2FD870AED93C}"/>
              </a:ext>
            </a:extLst>
          </p:cNvPr>
          <p:cNvSpPr txBox="1"/>
          <p:nvPr/>
        </p:nvSpPr>
        <p:spPr>
          <a:xfrm>
            <a:off x="748791" y="3630247"/>
            <a:ext cx="5515327" cy="1754326"/>
          </a:xfrm>
          <a:prstGeom prst="rect">
            <a:avLst/>
          </a:prstGeom>
          <a:noFill/>
        </p:spPr>
        <p:txBody>
          <a:bodyPr wrap="square" rtlCol="0">
            <a:spAutoFit/>
          </a:bodyPr>
          <a:lstStyle/>
          <a:p>
            <a:pPr rtl="0">
              <a:buFont typeface="Arial" panose="020B0604020202020204" pitchFamily="34" charset="0"/>
              <a:buChar char="•"/>
            </a:pPr>
            <a:r>
              <a:rPr lang="en-IN" dirty="0"/>
              <a:t> Relaxing voltage limits beyond 0.95–1.05 </a:t>
            </a:r>
            <a:r>
              <a:rPr lang="en-IN" dirty="0" err="1"/>
              <a:t>pu</a:t>
            </a:r>
            <a:r>
              <a:rPr lang="en-IN" dirty="0"/>
              <a:t> allows operational flexibility but risks equipment strain.</a:t>
            </a:r>
          </a:p>
          <a:p>
            <a:pPr rtl="0">
              <a:buFont typeface="Arial" panose="020B0604020202020204" pitchFamily="34" charset="0"/>
              <a:buChar char="•"/>
            </a:pPr>
            <a:r>
              <a:rPr lang="en-IN" dirty="0"/>
              <a:t>Trade-off: Reliability ∝ 1 / (</a:t>
            </a:r>
            <a:r>
              <a:rPr lang="en-IN" dirty="0" err="1"/>
              <a:t>V_max</a:t>
            </a:r>
            <a:r>
              <a:rPr lang="en-IN" dirty="0"/>
              <a:t> - </a:t>
            </a:r>
            <a:r>
              <a:rPr lang="en-IN" dirty="0" err="1"/>
              <a:t>V_min</a:t>
            </a:r>
            <a:r>
              <a:rPr lang="en-IN" dirty="0"/>
              <a:t>), where wider voltage ranges reduce stability.</a:t>
            </a:r>
          </a:p>
          <a:p>
            <a:endParaRPr lang="en-IN" dirty="0"/>
          </a:p>
        </p:txBody>
      </p:sp>
      <p:sp>
        <p:nvSpPr>
          <p:cNvPr id="11" name="TextBox 10">
            <a:extLst>
              <a:ext uri="{FF2B5EF4-FFF2-40B4-BE49-F238E27FC236}">
                <a16:creationId xmlns:a16="http://schemas.microsoft.com/office/drawing/2014/main" id="{D36B9592-F444-79B7-30A0-AB13698CEE87}"/>
              </a:ext>
            </a:extLst>
          </p:cNvPr>
          <p:cNvSpPr txBox="1"/>
          <p:nvPr/>
        </p:nvSpPr>
        <p:spPr>
          <a:xfrm>
            <a:off x="9860280" y="136358"/>
            <a:ext cx="1889760" cy="246221"/>
          </a:xfrm>
          <a:prstGeom prst="rect">
            <a:avLst/>
          </a:prstGeom>
          <a:solidFill>
            <a:schemeClr val="accent6">
              <a:lumMod val="20000"/>
              <a:lumOff val="80000"/>
            </a:schemeClr>
          </a:solidFill>
          <a:ln>
            <a:solidFill>
              <a:schemeClr val="tx1"/>
            </a:solidFill>
          </a:ln>
        </p:spPr>
        <p:txBody>
          <a:bodyPr wrap="square" rtlCol="0">
            <a:spAutoFit/>
          </a:bodyPr>
          <a:lstStyle/>
          <a:p>
            <a:r>
              <a:rPr lang="en-US" sz="1000" dirty="0"/>
              <a:t>Fig3-</a:t>
            </a:r>
            <a:r>
              <a:rPr lang="en-IN" sz="1000" dirty="0"/>
              <a:t> Relaxed Voltage Limits</a:t>
            </a:r>
          </a:p>
        </p:txBody>
      </p:sp>
      <p:sp>
        <p:nvSpPr>
          <p:cNvPr id="14" name="Rectangle 13">
            <a:extLst>
              <a:ext uri="{FF2B5EF4-FFF2-40B4-BE49-F238E27FC236}">
                <a16:creationId xmlns:a16="http://schemas.microsoft.com/office/drawing/2014/main" id="{9DE869B3-096D-7A23-F8FB-110E0C6D280B}"/>
              </a:ext>
            </a:extLst>
          </p:cNvPr>
          <p:cNvSpPr/>
          <p:nvPr/>
        </p:nvSpPr>
        <p:spPr>
          <a:xfrm>
            <a:off x="6714657" y="55676"/>
            <a:ext cx="1380471" cy="426384"/>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2F34A7B2-D24F-A343-67BA-7E26423BF72C}"/>
              </a:ext>
            </a:extLst>
          </p:cNvPr>
          <p:cNvSpPr/>
          <p:nvPr/>
        </p:nvSpPr>
        <p:spPr>
          <a:xfrm>
            <a:off x="8185318" y="2492188"/>
            <a:ext cx="1747576" cy="986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04A5B3DD-EE2F-2F46-BE51-0C547FE84B2E}"/>
              </a:ext>
            </a:extLst>
          </p:cNvPr>
          <p:cNvSpPr/>
          <p:nvPr/>
        </p:nvSpPr>
        <p:spPr>
          <a:xfrm>
            <a:off x="6965753" y="4544383"/>
            <a:ext cx="661502" cy="8789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F2F7CE40-6077-982F-1E75-026CCFCA8BD3}"/>
              </a:ext>
            </a:extLst>
          </p:cNvPr>
          <p:cNvSpPr/>
          <p:nvPr/>
        </p:nvSpPr>
        <p:spPr>
          <a:xfrm>
            <a:off x="6965753" y="4823948"/>
            <a:ext cx="661502" cy="8789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2A825BA-E45B-0073-9327-B16115798B99}"/>
              </a:ext>
            </a:extLst>
          </p:cNvPr>
          <p:cNvSpPr/>
          <p:nvPr/>
        </p:nvSpPr>
        <p:spPr>
          <a:xfrm>
            <a:off x="8108220" y="2039441"/>
            <a:ext cx="1901668" cy="183311"/>
          </a:xfrm>
          <a:prstGeom prst="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3563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50162-47C9-43CC-1743-B666CDDFD7D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2A056E1-B7A0-7642-1285-42110BCF0423}"/>
              </a:ext>
            </a:extLst>
          </p:cNvPr>
          <p:cNvSpPr>
            <a:spLocks noGrp="1"/>
          </p:cNvSpPr>
          <p:nvPr>
            <p:ph type="title"/>
          </p:nvPr>
        </p:nvSpPr>
        <p:spPr>
          <a:xfrm>
            <a:off x="2854960" y="319354"/>
            <a:ext cx="6888480" cy="776019"/>
          </a:xfrm>
        </p:spPr>
        <p:txBody>
          <a:bodyPr>
            <a:normAutofit/>
          </a:bodyPr>
          <a:lstStyle/>
          <a:p>
            <a:r>
              <a:rPr lang="en-IN" sz="2800" b="1" dirty="0"/>
              <a:t>Comparison of Losses</a:t>
            </a:r>
          </a:p>
        </p:txBody>
      </p:sp>
      <p:graphicFrame>
        <p:nvGraphicFramePr>
          <p:cNvPr id="3" name="Table 2">
            <a:extLst>
              <a:ext uri="{FF2B5EF4-FFF2-40B4-BE49-F238E27FC236}">
                <a16:creationId xmlns:a16="http://schemas.microsoft.com/office/drawing/2014/main" id="{36DE32DE-89A9-4498-E6ED-BFCC42F54F82}"/>
              </a:ext>
            </a:extLst>
          </p:cNvPr>
          <p:cNvGraphicFramePr>
            <a:graphicFrameLocks noGrp="1"/>
          </p:cNvGraphicFramePr>
          <p:nvPr>
            <p:extLst>
              <p:ext uri="{D42A27DB-BD31-4B8C-83A1-F6EECF244321}">
                <p14:modId xmlns:p14="http://schemas.microsoft.com/office/powerpoint/2010/main" val="3216108100"/>
              </p:ext>
            </p:extLst>
          </p:nvPr>
        </p:nvGraphicFramePr>
        <p:xfrm>
          <a:off x="1026160" y="1950670"/>
          <a:ext cx="6051176" cy="4587976"/>
        </p:xfrm>
        <a:graphic>
          <a:graphicData uri="http://schemas.openxmlformats.org/drawingml/2006/table">
            <a:tbl>
              <a:tblPr>
                <a:tableStyleId>{5940675A-B579-460E-94D1-54222C63F5DA}</a:tableStyleId>
              </a:tblPr>
              <a:tblGrid>
                <a:gridCol w="646135">
                  <a:extLst>
                    <a:ext uri="{9D8B030D-6E8A-4147-A177-3AD203B41FA5}">
                      <a16:colId xmlns:a16="http://schemas.microsoft.com/office/drawing/2014/main" val="3358713375"/>
                    </a:ext>
                  </a:extLst>
                </a:gridCol>
                <a:gridCol w="3387982">
                  <a:extLst>
                    <a:ext uri="{9D8B030D-6E8A-4147-A177-3AD203B41FA5}">
                      <a16:colId xmlns:a16="http://schemas.microsoft.com/office/drawing/2014/main" val="2256758659"/>
                    </a:ext>
                  </a:extLst>
                </a:gridCol>
                <a:gridCol w="2017059">
                  <a:extLst>
                    <a:ext uri="{9D8B030D-6E8A-4147-A177-3AD203B41FA5}">
                      <a16:colId xmlns:a16="http://schemas.microsoft.com/office/drawing/2014/main" val="3473281363"/>
                    </a:ext>
                  </a:extLst>
                </a:gridCol>
              </a:tblGrid>
              <a:tr h="334718">
                <a:tc>
                  <a:txBody>
                    <a:bodyPr/>
                    <a:lstStyle/>
                    <a:p>
                      <a:pPr rtl="0">
                        <a:buNone/>
                      </a:pPr>
                      <a:r>
                        <a:rPr lang="en-US" sz="1600" dirty="0"/>
                        <a:t>Case no.</a:t>
                      </a:r>
                      <a:endParaRPr lang="en-IN" sz="1600" dirty="0"/>
                    </a:p>
                  </a:txBody>
                  <a:tcPr marL="83680" marR="83680" marT="41840" marB="41840" anchor="ctr"/>
                </a:tc>
                <a:tc>
                  <a:txBody>
                    <a:bodyPr/>
                    <a:lstStyle/>
                    <a:p>
                      <a:pPr rtl="0">
                        <a:buNone/>
                      </a:pPr>
                      <a:r>
                        <a:rPr lang="en-IN" sz="1600" dirty="0"/>
                        <a:t>Scenario</a:t>
                      </a:r>
                    </a:p>
                  </a:txBody>
                  <a:tcPr marL="83680" marR="83680" marT="41840" marB="41840" anchor="ctr"/>
                </a:tc>
                <a:tc>
                  <a:txBody>
                    <a:bodyPr/>
                    <a:lstStyle/>
                    <a:p>
                      <a:pPr rtl="0">
                        <a:buNone/>
                      </a:pPr>
                      <a:r>
                        <a:rPr lang="en-IN" sz="1600" dirty="0"/>
                        <a:t>Total Losses (MW)</a:t>
                      </a:r>
                    </a:p>
                  </a:txBody>
                  <a:tcPr marL="83680" marR="83680" marT="41840" marB="41840" anchor="ctr"/>
                </a:tc>
                <a:extLst>
                  <a:ext uri="{0D108BD9-81ED-4DB2-BD59-A6C34878D82A}">
                    <a16:rowId xmlns:a16="http://schemas.microsoft.com/office/drawing/2014/main" val="2230681330"/>
                  </a:ext>
                </a:extLst>
              </a:tr>
              <a:tr h="334718">
                <a:tc>
                  <a:txBody>
                    <a:bodyPr/>
                    <a:lstStyle/>
                    <a:p>
                      <a:pPr rtl="0">
                        <a:buNone/>
                      </a:pPr>
                      <a:r>
                        <a:rPr lang="en-US" sz="1600" dirty="0"/>
                        <a:t>0</a:t>
                      </a:r>
                      <a:endParaRPr lang="en-IN" sz="1600" dirty="0"/>
                    </a:p>
                  </a:txBody>
                  <a:tcPr marL="83680" marR="83680" marT="41840" marB="41840" anchor="ctr"/>
                </a:tc>
                <a:tc>
                  <a:txBody>
                    <a:bodyPr/>
                    <a:lstStyle/>
                    <a:p>
                      <a:pPr rtl="0">
                        <a:buNone/>
                      </a:pPr>
                      <a:r>
                        <a:rPr lang="en-IN" sz="1600" dirty="0"/>
                        <a:t>Base Case</a:t>
                      </a:r>
                    </a:p>
                  </a:txBody>
                  <a:tcPr marL="83680" marR="83680" marT="41840" marB="41840" anchor="ctr"/>
                </a:tc>
                <a:tc>
                  <a:txBody>
                    <a:bodyPr/>
                    <a:lstStyle/>
                    <a:p>
                      <a:pPr>
                        <a:buNone/>
                      </a:pPr>
                      <a:r>
                        <a:rPr lang="en-IN" sz="1600"/>
                        <a:t>4.64</a:t>
                      </a:r>
                    </a:p>
                  </a:txBody>
                  <a:tcPr marL="83680" marR="83680" marT="41840" marB="41840" anchor="ctr"/>
                </a:tc>
                <a:extLst>
                  <a:ext uri="{0D108BD9-81ED-4DB2-BD59-A6C34878D82A}">
                    <a16:rowId xmlns:a16="http://schemas.microsoft.com/office/drawing/2014/main" val="48440"/>
                  </a:ext>
                </a:extLst>
              </a:tr>
              <a:tr h="334718">
                <a:tc>
                  <a:txBody>
                    <a:bodyPr/>
                    <a:lstStyle/>
                    <a:p>
                      <a:pPr rtl="0">
                        <a:buNone/>
                      </a:pPr>
                      <a:r>
                        <a:rPr lang="en-US" sz="1600" dirty="0"/>
                        <a:t>1</a:t>
                      </a:r>
                      <a:endParaRPr lang="en-IN" sz="1600" dirty="0"/>
                    </a:p>
                  </a:txBody>
                  <a:tcPr marL="83680" marR="83680" marT="41840" marB="41840" anchor="ctr"/>
                </a:tc>
                <a:tc>
                  <a:txBody>
                    <a:bodyPr/>
                    <a:lstStyle/>
                    <a:p>
                      <a:pPr rtl="0">
                        <a:buNone/>
                      </a:pPr>
                      <a:r>
                        <a:rPr lang="en-IN" sz="1600"/>
                        <a:t>Stressed Load (Bus 8)</a:t>
                      </a:r>
                    </a:p>
                  </a:txBody>
                  <a:tcPr marL="83680" marR="83680" marT="41840" marB="41840" anchor="ctr"/>
                </a:tc>
                <a:tc>
                  <a:txBody>
                    <a:bodyPr/>
                    <a:lstStyle/>
                    <a:p>
                      <a:pPr>
                        <a:buNone/>
                      </a:pPr>
                      <a:r>
                        <a:rPr lang="en-IN" sz="1600" dirty="0"/>
                        <a:t>3.85</a:t>
                      </a:r>
                    </a:p>
                  </a:txBody>
                  <a:tcPr marL="83680" marR="83680" marT="41840" marB="41840" anchor="ctr"/>
                </a:tc>
                <a:extLst>
                  <a:ext uri="{0D108BD9-81ED-4DB2-BD59-A6C34878D82A}">
                    <a16:rowId xmlns:a16="http://schemas.microsoft.com/office/drawing/2014/main" val="2413437455"/>
                  </a:ext>
                </a:extLst>
              </a:tr>
              <a:tr h="334718">
                <a:tc>
                  <a:txBody>
                    <a:bodyPr/>
                    <a:lstStyle/>
                    <a:p>
                      <a:pPr rtl="0">
                        <a:buNone/>
                      </a:pPr>
                      <a:r>
                        <a:rPr lang="en-US" sz="1600" dirty="0"/>
                        <a:t>2</a:t>
                      </a:r>
                      <a:endParaRPr lang="en-IN" sz="1600" dirty="0"/>
                    </a:p>
                  </a:txBody>
                  <a:tcPr marL="83680" marR="83680" marT="41840" marB="41840" anchor="ctr"/>
                </a:tc>
                <a:tc>
                  <a:txBody>
                    <a:bodyPr/>
                    <a:lstStyle/>
                    <a:p>
                      <a:pPr rtl="0">
                        <a:buNone/>
                      </a:pPr>
                      <a:r>
                        <a:rPr lang="en-IN" sz="1600"/>
                        <a:t>Stressed with SVS</a:t>
                      </a:r>
                    </a:p>
                  </a:txBody>
                  <a:tcPr marL="83680" marR="83680" marT="41840" marB="41840" anchor="ctr"/>
                </a:tc>
                <a:tc>
                  <a:txBody>
                    <a:bodyPr/>
                    <a:lstStyle/>
                    <a:p>
                      <a:pPr>
                        <a:buNone/>
                      </a:pPr>
                      <a:r>
                        <a:rPr lang="en-IN" sz="1600"/>
                        <a:t>3.843</a:t>
                      </a:r>
                    </a:p>
                  </a:txBody>
                  <a:tcPr marL="83680" marR="83680" marT="41840" marB="41840" anchor="ctr"/>
                </a:tc>
                <a:extLst>
                  <a:ext uri="{0D108BD9-81ED-4DB2-BD59-A6C34878D82A}">
                    <a16:rowId xmlns:a16="http://schemas.microsoft.com/office/drawing/2014/main" val="3741453906"/>
                  </a:ext>
                </a:extLst>
              </a:tr>
              <a:tr h="334718">
                <a:tc>
                  <a:txBody>
                    <a:bodyPr/>
                    <a:lstStyle/>
                    <a:p>
                      <a:pPr rtl="0">
                        <a:buNone/>
                      </a:pPr>
                      <a:r>
                        <a:rPr lang="en-US" sz="1600" dirty="0"/>
                        <a:t>3</a:t>
                      </a:r>
                      <a:endParaRPr lang="en-IN" sz="1600" dirty="0"/>
                    </a:p>
                  </a:txBody>
                  <a:tcPr marL="83680" marR="83680" marT="41840" marB="41840" anchor="ctr"/>
                </a:tc>
                <a:tc>
                  <a:txBody>
                    <a:bodyPr/>
                    <a:lstStyle/>
                    <a:p>
                      <a:pPr rtl="0">
                        <a:buNone/>
                      </a:pPr>
                      <a:r>
                        <a:rPr lang="en-IN" sz="1600" dirty="0"/>
                        <a:t>PV at Bus 8 (50 MW)</a:t>
                      </a:r>
                    </a:p>
                  </a:txBody>
                  <a:tcPr marL="83680" marR="83680" marT="41840" marB="41840" anchor="ctr"/>
                </a:tc>
                <a:tc>
                  <a:txBody>
                    <a:bodyPr/>
                    <a:lstStyle/>
                    <a:p>
                      <a:pPr>
                        <a:buNone/>
                      </a:pPr>
                      <a:r>
                        <a:rPr lang="en-IN" sz="1600" dirty="0"/>
                        <a:t>4.779</a:t>
                      </a:r>
                    </a:p>
                  </a:txBody>
                  <a:tcPr marL="83680" marR="83680" marT="41840" marB="41840" anchor="ctr"/>
                </a:tc>
                <a:extLst>
                  <a:ext uri="{0D108BD9-81ED-4DB2-BD59-A6C34878D82A}">
                    <a16:rowId xmlns:a16="http://schemas.microsoft.com/office/drawing/2014/main" val="2680724613"/>
                  </a:ext>
                </a:extLst>
              </a:tr>
              <a:tr h="334718">
                <a:tc>
                  <a:txBody>
                    <a:bodyPr/>
                    <a:lstStyle/>
                    <a:p>
                      <a:pPr rtl="0">
                        <a:buNone/>
                      </a:pPr>
                      <a:r>
                        <a:rPr lang="en-US" sz="1600" dirty="0"/>
                        <a:t>4</a:t>
                      </a:r>
                      <a:endParaRPr lang="en-IN" sz="1600" dirty="0"/>
                    </a:p>
                  </a:txBody>
                  <a:tcPr marL="83680" marR="83680" marT="41840" marB="41840" anchor="ctr"/>
                </a:tc>
                <a:tc>
                  <a:txBody>
                    <a:bodyPr/>
                    <a:lstStyle/>
                    <a:p>
                      <a:pPr rtl="0">
                        <a:buNone/>
                      </a:pPr>
                      <a:r>
                        <a:rPr lang="en-IN" sz="1600"/>
                        <a:t>PV at Bus 5 (50 MW)</a:t>
                      </a:r>
                    </a:p>
                  </a:txBody>
                  <a:tcPr marL="83680" marR="83680" marT="41840" marB="41840" anchor="ctr"/>
                </a:tc>
                <a:tc>
                  <a:txBody>
                    <a:bodyPr/>
                    <a:lstStyle/>
                    <a:p>
                      <a:pPr>
                        <a:buNone/>
                      </a:pPr>
                      <a:r>
                        <a:rPr lang="en-IN" sz="1600"/>
                        <a:t>3.375</a:t>
                      </a:r>
                    </a:p>
                  </a:txBody>
                  <a:tcPr marL="83680" marR="83680" marT="41840" marB="41840" anchor="ctr"/>
                </a:tc>
                <a:extLst>
                  <a:ext uri="{0D108BD9-81ED-4DB2-BD59-A6C34878D82A}">
                    <a16:rowId xmlns:a16="http://schemas.microsoft.com/office/drawing/2014/main" val="3752204719"/>
                  </a:ext>
                </a:extLst>
              </a:tr>
              <a:tr h="334718">
                <a:tc>
                  <a:txBody>
                    <a:bodyPr/>
                    <a:lstStyle/>
                    <a:p>
                      <a:pPr rtl="0">
                        <a:buNone/>
                      </a:pPr>
                      <a:r>
                        <a:rPr lang="en-US" sz="1600" dirty="0"/>
                        <a:t>5</a:t>
                      </a:r>
                      <a:endParaRPr lang="en-IN" sz="1600" dirty="0"/>
                    </a:p>
                  </a:txBody>
                  <a:tcPr marL="83680" marR="83680" marT="41840" marB="41840" anchor="ctr"/>
                </a:tc>
                <a:tc>
                  <a:txBody>
                    <a:bodyPr/>
                    <a:lstStyle/>
                    <a:p>
                      <a:pPr rtl="0">
                        <a:buNone/>
                      </a:pPr>
                      <a:r>
                        <a:rPr lang="en-IN" sz="1600" dirty="0"/>
                        <a:t>PV at Bus 6 (50 MW)</a:t>
                      </a:r>
                    </a:p>
                  </a:txBody>
                  <a:tcPr marL="83680" marR="83680" marT="41840" marB="41840" anchor="ctr"/>
                </a:tc>
                <a:tc>
                  <a:txBody>
                    <a:bodyPr/>
                    <a:lstStyle/>
                    <a:p>
                      <a:pPr>
                        <a:buNone/>
                      </a:pPr>
                      <a:r>
                        <a:rPr lang="en-IN" sz="1600"/>
                        <a:t>3.477</a:t>
                      </a:r>
                    </a:p>
                  </a:txBody>
                  <a:tcPr marL="83680" marR="83680" marT="41840" marB="41840" anchor="ctr"/>
                </a:tc>
                <a:extLst>
                  <a:ext uri="{0D108BD9-81ED-4DB2-BD59-A6C34878D82A}">
                    <a16:rowId xmlns:a16="http://schemas.microsoft.com/office/drawing/2014/main" val="80270943"/>
                  </a:ext>
                </a:extLst>
              </a:tr>
              <a:tr h="334718">
                <a:tc>
                  <a:txBody>
                    <a:bodyPr/>
                    <a:lstStyle/>
                    <a:p>
                      <a:pPr rtl="0">
                        <a:buNone/>
                      </a:pPr>
                      <a:r>
                        <a:rPr lang="en-US" sz="1600" dirty="0"/>
                        <a:t>6</a:t>
                      </a:r>
                      <a:endParaRPr lang="en-IN" sz="1600" dirty="0"/>
                    </a:p>
                  </a:txBody>
                  <a:tcPr marL="83680" marR="83680" marT="41840" marB="41840" anchor="ctr"/>
                </a:tc>
                <a:tc>
                  <a:txBody>
                    <a:bodyPr/>
                    <a:lstStyle/>
                    <a:p>
                      <a:pPr rtl="0">
                        <a:buNone/>
                      </a:pPr>
                      <a:r>
                        <a:rPr lang="en-IN" sz="1600" dirty="0"/>
                        <a:t>Distributed PV</a:t>
                      </a:r>
                    </a:p>
                  </a:txBody>
                  <a:tcPr marL="83680" marR="83680" marT="41840" marB="41840" anchor="ctr"/>
                </a:tc>
                <a:tc>
                  <a:txBody>
                    <a:bodyPr/>
                    <a:lstStyle/>
                    <a:p>
                      <a:pPr>
                        <a:buNone/>
                      </a:pPr>
                      <a:r>
                        <a:rPr lang="en-IN" sz="1600" dirty="0"/>
                        <a:t>3.481</a:t>
                      </a:r>
                    </a:p>
                  </a:txBody>
                  <a:tcPr marL="83680" marR="83680" marT="41840" marB="41840" anchor="ctr"/>
                </a:tc>
                <a:extLst>
                  <a:ext uri="{0D108BD9-81ED-4DB2-BD59-A6C34878D82A}">
                    <a16:rowId xmlns:a16="http://schemas.microsoft.com/office/drawing/2014/main" val="3581706371"/>
                  </a:ext>
                </a:extLst>
              </a:tr>
              <a:tr h="334718">
                <a:tc>
                  <a:txBody>
                    <a:bodyPr/>
                    <a:lstStyle/>
                    <a:p>
                      <a:pPr rtl="0">
                        <a:buNone/>
                      </a:pPr>
                      <a:r>
                        <a:rPr lang="en-US" sz="1600" dirty="0"/>
                        <a:t>7</a:t>
                      </a:r>
                    </a:p>
                  </a:txBody>
                  <a:tcPr marL="83680" marR="83680" marT="41840" marB="41840" anchor="ctr"/>
                </a:tc>
                <a:tc>
                  <a:txBody>
                    <a:bodyPr/>
                    <a:lstStyle/>
                    <a:p>
                      <a:pPr rtl="0">
                        <a:buNone/>
                      </a:pPr>
                      <a:r>
                        <a:rPr lang="en-US" sz="1600"/>
                        <a:t>High PV at Bus 8 (75 MW)</a:t>
                      </a:r>
                    </a:p>
                  </a:txBody>
                  <a:tcPr marL="83680" marR="83680" marT="41840" marB="41840" anchor="ctr"/>
                </a:tc>
                <a:tc>
                  <a:txBody>
                    <a:bodyPr/>
                    <a:lstStyle/>
                    <a:p>
                      <a:pPr>
                        <a:buNone/>
                      </a:pPr>
                      <a:r>
                        <a:rPr lang="en-IN" sz="1600" dirty="0"/>
                        <a:t>5.795</a:t>
                      </a:r>
                    </a:p>
                  </a:txBody>
                  <a:tcPr marL="83680" marR="83680" marT="41840" marB="41840" anchor="ctr"/>
                </a:tc>
                <a:extLst>
                  <a:ext uri="{0D108BD9-81ED-4DB2-BD59-A6C34878D82A}">
                    <a16:rowId xmlns:a16="http://schemas.microsoft.com/office/drawing/2014/main" val="44227840"/>
                  </a:ext>
                </a:extLst>
              </a:tr>
              <a:tr h="334718">
                <a:tc>
                  <a:txBody>
                    <a:bodyPr/>
                    <a:lstStyle/>
                    <a:p>
                      <a:pPr rtl="0">
                        <a:buNone/>
                      </a:pPr>
                      <a:r>
                        <a:rPr lang="en-US" sz="1600" dirty="0"/>
                        <a:t>8</a:t>
                      </a:r>
                    </a:p>
                  </a:txBody>
                  <a:tcPr marL="83680" marR="83680" marT="41840" marB="41840" anchor="ctr"/>
                </a:tc>
                <a:tc>
                  <a:txBody>
                    <a:bodyPr/>
                    <a:lstStyle/>
                    <a:p>
                      <a:pPr rtl="0">
                        <a:buNone/>
                      </a:pPr>
                      <a:r>
                        <a:rPr lang="en-US" sz="1600" dirty="0"/>
                        <a:t>Low PV at Bus 8 (25 MW)</a:t>
                      </a:r>
                    </a:p>
                  </a:txBody>
                  <a:tcPr marL="83680" marR="83680" marT="41840" marB="41840" anchor="ctr"/>
                </a:tc>
                <a:tc>
                  <a:txBody>
                    <a:bodyPr/>
                    <a:lstStyle/>
                    <a:p>
                      <a:pPr>
                        <a:buNone/>
                      </a:pPr>
                      <a:r>
                        <a:rPr lang="en-IN" sz="1600"/>
                        <a:t>4.122</a:t>
                      </a:r>
                    </a:p>
                  </a:txBody>
                  <a:tcPr marL="83680" marR="83680" marT="41840" marB="41840" anchor="ctr"/>
                </a:tc>
                <a:extLst>
                  <a:ext uri="{0D108BD9-81ED-4DB2-BD59-A6C34878D82A}">
                    <a16:rowId xmlns:a16="http://schemas.microsoft.com/office/drawing/2014/main" val="1144793487"/>
                  </a:ext>
                </a:extLst>
              </a:tr>
              <a:tr h="334718">
                <a:tc>
                  <a:txBody>
                    <a:bodyPr/>
                    <a:lstStyle/>
                    <a:p>
                      <a:pPr rtl="0">
                        <a:buNone/>
                      </a:pPr>
                      <a:r>
                        <a:rPr lang="en-US" sz="1600" dirty="0"/>
                        <a:t>9</a:t>
                      </a:r>
                      <a:endParaRPr lang="en-IN" sz="1600" dirty="0"/>
                    </a:p>
                  </a:txBody>
                  <a:tcPr marL="83680" marR="83680" marT="41840" marB="41840" anchor="ctr"/>
                </a:tc>
                <a:tc>
                  <a:txBody>
                    <a:bodyPr/>
                    <a:lstStyle/>
                    <a:p>
                      <a:pPr rtl="0">
                        <a:buNone/>
                      </a:pPr>
                      <a:r>
                        <a:rPr lang="en-IN" sz="1600"/>
                        <a:t>Stressed Load (Bus 6)</a:t>
                      </a:r>
                    </a:p>
                  </a:txBody>
                  <a:tcPr marL="83680" marR="83680" marT="41840" marB="41840" anchor="ctr"/>
                </a:tc>
                <a:tc>
                  <a:txBody>
                    <a:bodyPr/>
                    <a:lstStyle/>
                    <a:p>
                      <a:pPr>
                        <a:buNone/>
                      </a:pPr>
                      <a:r>
                        <a:rPr lang="en-IN" sz="1600" dirty="0"/>
                        <a:t>5.50</a:t>
                      </a:r>
                    </a:p>
                  </a:txBody>
                  <a:tcPr marL="83680" marR="83680" marT="41840" marB="41840" anchor="ctr"/>
                </a:tc>
                <a:extLst>
                  <a:ext uri="{0D108BD9-81ED-4DB2-BD59-A6C34878D82A}">
                    <a16:rowId xmlns:a16="http://schemas.microsoft.com/office/drawing/2014/main" val="2789332609"/>
                  </a:ext>
                </a:extLst>
              </a:tr>
              <a:tr h="334718">
                <a:tc>
                  <a:txBody>
                    <a:bodyPr/>
                    <a:lstStyle/>
                    <a:p>
                      <a:pPr rtl="0">
                        <a:buNone/>
                      </a:pPr>
                      <a:r>
                        <a:rPr lang="en-US" sz="1600" dirty="0"/>
                        <a:t>10</a:t>
                      </a:r>
                    </a:p>
                  </a:txBody>
                  <a:tcPr marL="83680" marR="83680" marT="41840" marB="41840" anchor="ctr"/>
                </a:tc>
                <a:tc>
                  <a:txBody>
                    <a:bodyPr/>
                    <a:lstStyle/>
                    <a:p>
                      <a:pPr rtl="0">
                        <a:buNone/>
                      </a:pPr>
                      <a:r>
                        <a:rPr lang="en-US" sz="1600"/>
                        <a:t>PV at Bus 8 with High Load</a:t>
                      </a:r>
                    </a:p>
                  </a:txBody>
                  <a:tcPr marL="83680" marR="83680" marT="41840" marB="41840" anchor="ctr"/>
                </a:tc>
                <a:tc>
                  <a:txBody>
                    <a:bodyPr/>
                    <a:lstStyle/>
                    <a:p>
                      <a:pPr>
                        <a:buNone/>
                      </a:pPr>
                      <a:r>
                        <a:rPr lang="en-IN" sz="1600" dirty="0"/>
                        <a:t>3.826</a:t>
                      </a:r>
                    </a:p>
                  </a:txBody>
                  <a:tcPr marL="83680" marR="83680" marT="41840" marB="41840" anchor="ctr"/>
                </a:tc>
                <a:extLst>
                  <a:ext uri="{0D108BD9-81ED-4DB2-BD59-A6C34878D82A}">
                    <a16:rowId xmlns:a16="http://schemas.microsoft.com/office/drawing/2014/main" val="1675319593"/>
                  </a:ext>
                </a:extLst>
              </a:tr>
              <a:tr h="334718">
                <a:tc>
                  <a:txBody>
                    <a:bodyPr/>
                    <a:lstStyle/>
                    <a:p>
                      <a:pPr rtl="0">
                        <a:buNone/>
                      </a:pPr>
                      <a:r>
                        <a:rPr lang="en-US" sz="1600" dirty="0"/>
                        <a:t>11</a:t>
                      </a:r>
                      <a:endParaRPr lang="en-IN" sz="1600" dirty="0"/>
                    </a:p>
                  </a:txBody>
                  <a:tcPr marL="83680" marR="83680" marT="41840" marB="41840" anchor="ctr"/>
                </a:tc>
                <a:tc>
                  <a:txBody>
                    <a:bodyPr/>
                    <a:lstStyle/>
                    <a:p>
                      <a:pPr rtl="0">
                        <a:buNone/>
                      </a:pPr>
                      <a:r>
                        <a:rPr lang="en-IN" sz="1600"/>
                        <a:t>Relaxed Voltage Limits</a:t>
                      </a:r>
                    </a:p>
                  </a:txBody>
                  <a:tcPr marL="83680" marR="83680" marT="41840" marB="41840" anchor="ctr"/>
                </a:tc>
                <a:tc>
                  <a:txBody>
                    <a:bodyPr/>
                    <a:lstStyle/>
                    <a:p>
                      <a:pPr>
                        <a:buNone/>
                      </a:pPr>
                      <a:r>
                        <a:rPr lang="en-IN" sz="1600" dirty="0"/>
                        <a:t>4.64</a:t>
                      </a:r>
                    </a:p>
                  </a:txBody>
                  <a:tcPr marL="83680" marR="83680" marT="41840" marB="41840" anchor="ctr"/>
                </a:tc>
                <a:extLst>
                  <a:ext uri="{0D108BD9-81ED-4DB2-BD59-A6C34878D82A}">
                    <a16:rowId xmlns:a16="http://schemas.microsoft.com/office/drawing/2014/main" val="545093374"/>
                  </a:ext>
                </a:extLst>
              </a:tr>
            </a:tbl>
          </a:graphicData>
        </a:graphic>
      </p:graphicFrame>
      <p:sp>
        <p:nvSpPr>
          <p:cNvPr id="5" name="Rectangle 1">
            <a:extLst>
              <a:ext uri="{FF2B5EF4-FFF2-40B4-BE49-F238E27FC236}">
                <a16:creationId xmlns:a16="http://schemas.microsoft.com/office/drawing/2014/main" id="{C24FB6D4-E87A-6E50-CF72-3A783509D4C5}"/>
              </a:ext>
            </a:extLst>
          </p:cNvPr>
          <p:cNvSpPr>
            <a:spLocks noChangeArrowheads="1"/>
          </p:cNvSpPr>
          <p:nvPr/>
        </p:nvSpPr>
        <p:spPr bwMode="auto">
          <a:xfrm>
            <a:off x="1026160" y="1199856"/>
            <a:ext cx="83343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Key Point</a:t>
            </a:r>
            <a:r>
              <a:rPr kumimoji="0" lang="en-US" altLang="en-US" sz="1800" b="0" i="0" u="none" strike="noStrike" cap="none" normalizeH="0" baseline="0" dirty="0">
                <a:ln>
                  <a:noFill/>
                </a:ln>
                <a:solidFill>
                  <a:schemeClr val="tx1"/>
                </a:solidFill>
                <a:effectLst/>
                <a:latin typeface="Arial" panose="020B0604020202020204" pitchFamily="34" charset="0"/>
              </a:rPr>
              <a:t>: PV at Bus 5 minimizes losses; high PV at Bus 8 maximizes them.</a:t>
            </a:r>
          </a:p>
          <a:p>
            <a:pPr marL="285750" indent="-285750" eaLnBrk="0" fontAlgn="base" hangingPunct="0">
              <a:spcBef>
                <a:spcPct val="0"/>
              </a:spcBef>
              <a:spcAft>
                <a:spcPct val="0"/>
              </a:spcAft>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Arial" panose="020B0604020202020204" pitchFamily="34" charset="0"/>
              </a:rPr>
              <a:t>Table</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
        <p:nvSpPr>
          <p:cNvPr id="2" name="TextBox 1">
            <a:extLst>
              <a:ext uri="{FF2B5EF4-FFF2-40B4-BE49-F238E27FC236}">
                <a16:creationId xmlns:a16="http://schemas.microsoft.com/office/drawing/2014/main" id="{307ACF7C-42A3-C368-1210-6A77C0A5A37F}"/>
              </a:ext>
            </a:extLst>
          </p:cNvPr>
          <p:cNvSpPr txBox="1"/>
          <p:nvPr/>
        </p:nvSpPr>
        <p:spPr>
          <a:xfrm>
            <a:off x="7077334" y="1846187"/>
            <a:ext cx="4793428" cy="1754326"/>
          </a:xfrm>
          <a:prstGeom prst="rect">
            <a:avLst/>
          </a:prstGeom>
          <a:noFill/>
        </p:spPr>
        <p:txBody>
          <a:bodyPr wrap="square" rtlCol="0">
            <a:spAutoFit/>
          </a:bodyPr>
          <a:lstStyle/>
          <a:p>
            <a:pPr rtl="0">
              <a:buFont typeface="Arial" panose="020B0604020202020204" pitchFamily="34" charset="0"/>
              <a:buChar char="•"/>
            </a:pPr>
            <a:r>
              <a:rPr lang="en-US" dirty="0"/>
              <a:t> In the original study, losses decreased from 3.85 MW (stressed) to 3.375 MW with PV at bus 5, translating to significant cost savings.</a:t>
            </a:r>
          </a:p>
          <a:p>
            <a:pPr rtl="0">
              <a:buFont typeface="Arial" panose="020B0604020202020204" pitchFamily="34" charset="0"/>
              <a:buChar char="•"/>
            </a:pPr>
            <a:r>
              <a:rPr lang="en-US" dirty="0"/>
              <a:t> Cost savings: Savings = </a:t>
            </a:r>
            <a:r>
              <a:rPr lang="en-US" dirty="0" err="1"/>
              <a:t>ΔLoss</a:t>
            </a:r>
            <a:r>
              <a:rPr lang="en-US" dirty="0"/>
              <a:t> × </a:t>
            </a:r>
            <a:r>
              <a:rPr lang="en-US" dirty="0" err="1"/>
              <a:t>Cost_per_MW</a:t>
            </a:r>
            <a:r>
              <a:rPr lang="en-US" dirty="0"/>
              <a:t>, in monetary terms.</a:t>
            </a:r>
          </a:p>
          <a:p>
            <a:endParaRPr lang="en-IN" dirty="0"/>
          </a:p>
        </p:txBody>
      </p:sp>
      <p:graphicFrame>
        <p:nvGraphicFramePr>
          <p:cNvPr id="10" name="Chart 9">
            <a:extLst>
              <a:ext uri="{FF2B5EF4-FFF2-40B4-BE49-F238E27FC236}">
                <a16:creationId xmlns:a16="http://schemas.microsoft.com/office/drawing/2014/main" id="{6CEEA222-2544-1525-949C-76545D43FFA2}"/>
              </a:ext>
            </a:extLst>
          </p:cNvPr>
          <p:cNvGraphicFramePr/>
          <p:nvPr>
            <p:extLst>
              <p:ext uri="{D42A27DB-BD31-4B8C-83A1-F6EECF244321}">
                <p14:modId xmlns:p14="http://schemas.microsoft.com/office/powerpoint/2010/main" val="3730161106"/>
              </p:ext>
            </p:extLst>
          </p:nvPr>
        </p:nvGraphicFramePr>
        <p:xfrm>
          <a:off x="7077335" y="3309060"/>
          <a:ext cx="5114665" cy="322958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22783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65187" y="480275"/>
            <a:ext cx="8297380" cy="871379"/>
          </a:xfrm>
        </p:spPr>
        <p:txBody>
          <a:bodyPr>
            <a:normAutofit/>
          </a:bodyPr>
          <a:lstStyle/>
          <a:p>
            <a:r>
              <a:rPr lang="en-IN" b="1" dirty="0"/>
              <a:t>Introduction</a:t>
            </a:r>
            <a:br>
              <a:rPr lang="en-IN" b="1" dirty="0"/>
            </a:br>
            <a:endParaRPr lang="en-US" dirty="0"/>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
        <p:nvSpPr>
          <p:cNvPr id="4" name="Rectangle 1">
            <a:extLst>
              <a:ext uri="{FF2B5EF4-FFF2-40B4-BE49-F238E27FC236}">
                <a16:creationId xmlns:a16="http://schemas.microsoft.com/office/drawing/2014/main" id="{27845272-CE7E-ACB5-15EE-F800E4F40F4D}"/>
              </a:ext>
            </a:extLst>
          </p:cNvPr>
          <p:cNvSpPr>
            <a:spLocks noGrp="1" noChangeArrowheads="1"/>
          </p:cNvSpPr>
          <p:nvPr>
            <p:ph type="body" sz="quarter" idx="13"/>
          </p:nvPr>
        </p:nvSpPr>
        <p:spPr bwMode="auto">
          <a:xfrm>
            <a:off x="865187" y="1229204"/>
            <a:ext cx="991096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0">
              <a:buFont typeface="Arial" panose="020B0604020202020204" pitchFamily="34" charset="0"/>
              <a:buChar char="•"/>
            </a:pPr>
            <a:r>
              <a:rPr lang="en-US" b="1" dirty="0"/>
              <a:t>Overview</a:t>
            </a:r>
            <a:r>
              <a:rPr lang="en-US" dirty="0"/>
              <a:t>: Analysis of the IEEE 9-bus system (3 generators, 9 buses, 9 branches).</a:t>
            </a:r>
          </a:p>
          <a:p>
            <a:pPr rtl="0">
              <a:buFont typeface="Arial" panose="020B0604020202020204" pitchFamily="34" charset="0"/>
              <a:buChar char="•"/>
            </a:pPr>
            <a:r>
              <a:rPr lang="en-US" b="1" dirty="0"/>
              <a:t>Purpose</a:t>
            </a:r>
            <a:r>
              <a:rPr lang="en-US" dirty="0"/>
              <a:t>: Evaluate voltage support and power losses under various scenarios using MATPOWER simulations.</a:t>
            </a:r>
          </a:p>
          <a:p>
            <a:pPr rtl="0">
              <a:buFont typeface="Arial" panose="020B0604020202020204" pitchFamily="34" charset="0"/>
              <a:buChar char="•"/>
            </a:pPr>
            <a:r>
              <a:rPr lang="en-US" b="1" dirty="0"/>
              <a:t>Key Point</a:t>
            </a:r>
            <a:r>
              <a:rPr lang="en-US" dirty="0"/>
              <a:t>: Focuses on technical performance of PV penetration compared to SVS.</a:t>
            </a:r>
          </a:p>
        </p:txBody>
      </p:sp>
      <p:sp>
        <p:nvSpPr>
          <p:cNvPr id="6" name="TextBox 5">
            <a:extLst>
              <a:ext uri="{FF2B5EF4-FFF2-40B4-BE49-F238E27FC236}">
                <a16:creationId xmlns:a16="http://schemas.microsoft.com/office/drawing/2014/main" id="{67551019-1A3D-490E-4D2B-4B8DEEE16F4B}"/>
              </a:ext>
            </a:extLst>
          </p:cNvPr>
          <p:cNvSpPr txBox="1"/>
          <p:nvPr/>
        </p:nvSpPr>
        <p:spPr>
          <a:xfrm>
            <a:off x="865187" y="3137749"/>
            <a:ext cx="8915400" cy="2831544"/>
          </a:xfrm>
          <a:prstGeom prst="rect">
            <a:avLst/>
          </a:prstGeom>
          <a:noFill/>
        </p:spPr>
        <p:txBody>
          <a:bodyPr wrap="square" rtlCol="0">
            <a:spAutoFit/>
          </a:bodyPr>
          <a:lstStyle/>
          <a:p>
            <a:pPr rtl="0">
              <a:buFont typeface="Arial" panose="020B0604020202020204" pitchFamily="34" charset="0"/>
              <a:buChar char="•"/>
            </a:pPr>
            <a:r>
              <a:rPr lang="en-US" sz="2000" dirty="0"/>
              <a:t> The IEEE 9-bus system is a standard test system used in power system studies to analyze small-scale networks. It consists of 9 buses, 3 generators, 3 transformers, and 6 lines, with base kV levels of 13.8 kV, 16.5 kV, 18.45 kV, and 230 kV. This system is ideal for studying voltage profiles and power losses due to its manageable size and well-documented parameters.</a:t>
            </a:r>
          </a:p>
          <a:p>
            <a:pPr rtl="0">
              <a:buFont typeface="Arial" panose="020B0604020202020204" pitchFamily="34" charset="0"/>
              <a:buChar char="•"/>
            </a:pPr>
            <a:r>
              <a:rPr lang="en-US" sz="2000" dirty="0"/>
              <a:t> The system's structure includes 3 generator buses (PV nodes), 3 load buses (PQ nodes), and 1 slack bus, which is crucial for understanding power flow dynamics.</a:t>
            </a:r>
          </a:p>
          <a:p>
            <a:endParaRPr lang="en-IN" dirty="0"/>
          </a:p>
        </p:txBody>
      </p:sp>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C44CC-279A-F0F3-576B-90B4263B86E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60ADCE4-C388-3E2E-1C09-8673BF001654}"/>
              </a:ext>
            </a:extLst>
          </p:cNvPr>
          <p:cNvSpPr>
            <a:spLocks noGrp="1"/>
          </p:cNvSpPr>
          <p:nvPr>
            <p:ph type="title"/>
          </p:nvPr>
        </p:nvSpPr>
        <p:spPr>
          <a:xfrm>
            <a:off x="1818640" y="268941"/>
            <a:ext cx="8067040" cy="706115"/>
          </a:xfrm>
        </p:spPr>
        <p:txBody>
          <a:bodyPr>
            <a:normAutofit fontScale="90000"/>
          </a:bodyPr>
          <a:lstStyle/>
          <a:p>
            <a:pPr rtl="0"/>
            <a:r>
              <a:rPr lang="en-IN" sz="2800" b="1" dirty="0"/>
              <a:t>Comparison of Voltage Profiles and loss</a:t>
            </a:r>
          </a:p>
        </p:txBody>
      </p:sp>
      <p:graphicFrame>
        <p:nvGraphicFramePr>
          <p:cNvPr id="2" name="Table 1">
            <a:extLst>
              <a:ext uri="{FF2B5EF4-FFF2-40B4-BE49-F238E27FC236}">
                <a16:creationId xmlns:a16="http://schemas.microsoft.com/office/drawing/2014/main" id="{94E1A209-2CC6-13FA-68FA-64586D856E25}"/>
              </a:ext>
            </a:extLst>
          </p:cNvPr>
          <p:cNvGraphicFramePr>
            <a:graphicFrameLocks noGrp="1"/>
          </p:cNvGraphicFramePr>
          <p:nvPr>
            <p:extLst>
              <p:ext uri="{D42A27DB-BD31-4B8C-83A1-F6EECF244321}">
                <p14:modId xmlns:p14="http://schemas.microsoft.com/office/powerpoint/2010/main" val="392095357"/>
              </p:ext>
            </p:extLst>
          </p:nvPr>
        </p:nvGraphicFramePr>
        <p:xfrm>
          <a:off x="400504" y="2001083"/>
          <a:ext cx="6761428" cy="4587976"/>
        </p:xfrm>
        <a:graphic>
          <a:graphicData uri="http://schemas.openxmlformats.org/drawingml/2006/table">
            <a:tbl>
              <a:tblPr>
                <a:tableStyleId>{616DA210-FB5B-4158-B5E0-FEB733F419BA}</a:tableStyleId>
              </a:tblPr>
              <a:tblGrid>
                <a:gridCol w="645459">
                  <a:extLst>
                    <a:ext uri="{9D8B030D-6E8A-4147-A177-3AD203B41FA5}">
                      <a16:colId xmlns:a16="http://schemas.microsoft.com/office/drawing/2014/main" val="194550803"/>
                    </a:ext>
                  </a:extLst>
                </a:gridCol>
                <a:gridCol w="2697181">
                  <a:extLst>
                    <a:ext uri="{9D8B030D-6E8A-4147-A177-3AD203B41FA5}">
                      <a16:colId xmlns:a16="http://schemas.microsoft.com/office/drawing/2014/main" val="785922622"/>
                    </a:ext>
                  </a:extLst>
                </a:gridCol>
                <a:gridCol w="1513840">
                  <a:extLst>
                    <a:ext uri="{9D8B030D-6E8A-4147-A177-3AD203B41FA5}">
                      <a16:colId xmlns:a16="http://schemas.microsoft.com/office/drawing/2014/main" val="3228355577"/>
                    </a:ext>
                  </a:extLst>
                </a:gridCol>
                <a:gridCol w="1904948">
                  <a:extLst>
                    <a:ext uri="{9D8B030D-6E8A-4147-A177-3AD203B41FA5}">
                      <a16:colId xmlns:a16="http://schemas.microsoft.com/office/drawing/2014/main" val="657234203"/>
                    </a:ext>
                  </a:extLst>
                </a:gridCol>
              </a:tblGrid>
              <a:tr h="334718">
                <a:tc>
                  <a:txBody>
                    <a:bodyPr/>
                    <a:lstStyle/>
                    <a:p>
                      <a:pPr rtl="0">
                        <a:buNone/>
                      </a:pPr>
                      <a:r>
                        <a:rPr lang="en-US" sz="1600" dirty="0"/>
                        <a:t>Case no.</a:t>
                      </a:r>
                      <a:endParaRPr lang="en-IN" sz="1600" dirty="0"/>
                    </a:p>
                  </a:txBody>
                  <a:tcPr marL="83680" marR="83680" marT="41840" marB="41840" anchor="ctr"/>
                </a:tc>
                <a:tc>
                  <a:txBody>
                    <a:bodyPr/>
                    <a:lstStyle/>
                    <a:p>
                      <a:pPr rtl="0">
                        <a:buNone/>
                      </a:pPr>
                      <a:r>
                        <a:rPr lang="en-IN" sz="1600" dirty="0"/>
                        <a:t>Scenario</a:t>
                      </a:r>
                    </a:p>
                  </a:txBody>
                  <a:tcPr marL="83680" marR="83680" marT="41840" marB="41840" anchor="ctr"/>
                </a:tc>
                <a:tc>
                  <a:txBody>
                    <a:bodyPr/>
                    <a:lstStyle/>
                    <a:p>
                      <a:pPr rtl="0">
                        <a:buNone/>
                      </a:pPr>
                      <a:r>
                        <a:rPr lang="en-IN" sz="1600" dirty="0"/>
                        <a:t>Bus 8 Voltage (</a:t>
                      </a:r>
                      <a:r>
                        <a:rPr lang="en-IN" sz="1600" dirty="0" err="1"/>
                        <a:t>pu</a:t>
                      </a:r>
                      <a:r>
                        <a:rPr lang="en-IN" sz="1600" dirty="0"/>
                        <a:t>)</a:t>
                      </a:r>
                    </a:p>
                  </a:txBody>
                  <a:tcPr marL="83680" marR="83680" marT="41840" marB="41840" anchor="ctr"/>
                </a:tc>
                <a:tc>
                  <a:txBody>
                    <a:bodyPr/>
                    <a:lstStyle/>
                    <a:p>
                      <a:pPr rtl="0">
                        <a:buNone/>
                      </a:pPr>
                      <a:r>
                        <a:rPr lang="en-IN" sz="1600" dirty="0"/>
                        <a:t>Total Losses (MW)</a:t>
                      </a:r>
                    </a:p>
                  </a:txBody>
                  <a:tcPr marL="83680" marR="83680" marT="41840" marB="41840" anchor="ctr"/>
                </a:tc>
                <a:extLst>
                  <a:ext uri="{0D108BD9-81ED-4DB2-BD59-A6C34878D82A}">
                    <a16:rowId xmlns:a16="http://schemas.microsoft.com/office/drawing/2014/main" val="17952551"/>
                  </a:ext>
                </a:extLst>
              </a:tr>
              <a:tr h="334718">
                <a:tc>
                  <a:txBody>
                    <a:bodyPr/>
                    <a:lstStyle/>
                    <a:p>
                      <a:pPr rtl="0">
                        <a:buNone/>
                      </a:pPr>
                      <a:r>
                        <a:rPr lang="en-US" sz="1600" dirty="0"/>
                        <a:t>0</a:t>
                      </a:r>
                      <a:endParaRPr lang="en-IN" sz="1600" dirty="0"/>
                    </a:p>
                  </a:txBody>
                  <a:tcPr marL="83680" marR="83680" marT="41840" marB="41840" anchor="ctr"/>
                </a:tc>
                <a:tc>
                  <a:txBody>
                    <a:bodyPr/>
                    <a:lstStyle/>
                    <a:p>
                      <a:pPr rtl="0">
                        <a:buNone/>
                      </a:pPr>
                      <a:r>
                        <a:rPr lang="en-IN" sz="1600" dirty="0"/>
                        <a:t>Base Case</a:t>
                      </a:r>
                    </a:p>
                  </a:txBody>
                  <a:tcPr marL="83680" marR="83680" marT="41840" marB="41840" anchor="ctr"/>
                </a:tc>
                <a:tc>
                  <a:txBody>
                    <a:bodyPr/>
                    <a:lstStyle/>
                    <a:p>
                      <a:pPr>
                        <a:buNone/>
                      </a:pPr>
                      <a:r>
                        <a:rPr lang="en-IN" sz="1600" dirty="0"/>
                        <a:t>1.000</a:t>
                      </a:r>
                    </a:p>
                  </a:txBody>
                  <a:tcPr marL="83680" marR="83680" marT="41840" marB="41840" anchor="ctr"/>
                </a:tc>
                <a:tc>
                  <a:txBody>
                    <a:bodyPr/>
                    <a:lstStyle/>
                    <a:p>
                      <a:pPr>
                        <a:buNone/>
                      </a:pPr>
                      <a:r>
                        <a:rPr lang="en-IN" sz="1600"/>
                        <a:t>4.64</a:t>
                      </a:r>
                    </a:p>
                  </a:txBody>
                  <a:tcPr marL="83680" marR="83680" marT="41840" marB="41840" anchor="ctr"/>
                </a:tc>
                <a:extLst>
                  <a:ext uri="{0D108BD9-81ED-4DB2-BD59-A6C34878D82A}">
                    <a16:rowId xmlns:a16="http://schemas.microsoft.com/office/drawing/2014/main" val="639891697"/>
                  </a:ext>
                </a:extLst>
              </a:tr>
              <a:tr h="334718">
                <a:tc>
                  <a:txBody>
                    <a:bodyPr/>
                    <a:lstStyle/>
                    <a:p>
                      <a:pPr rtl="0">
                        <a:buNone/>
                      </a:pPr>
                      <a:r>
                        <a:rPr lang="en-US" sz="1600" dirty="0"/>
                        <a:t>1</a:t>
                      </a:r>
                      <a:endParaRPr lang="en-IN" sz="1600" dirty="0"/>
                    </a:p>
                  </a:txBody>
                  <a:tcPr marL="83680" marR="83680" marT="41840" marB="41840" anchor="ctr"/>
                </a:tc>
                <a:tc>
                  <a:txBody>
                    <a:bodyPr/>
                    <a:lstStyle/>
                    <a:p>
                      <a:pPr rtl="0">
                        <a:buNone/>
                      </a:pPr>
                      <a:r>
                        <a:rPr lang="en-IN" sz="1600" dirty="0"/>
                        <a:t>Stressed Load (Bus 8)</a:t>
                      </a:r>
                    </a:p>
                  </a:txBody>
                  <a:tcPr marL="83680" marR="83680" marT="41840" marB="41840" anchor="ctr"/>
                </a:tc>
                <a:tc>
                  <a:txBody>
                    <a:bodyPr/>
                    <a:lstStyle/>
                    <a:p>
                      <a:pPr>
                        <a:buNone/>
                      </a:pPr>
                      <a:r>
                        <a:rPr lang="en-IN" sz="1600"/>
                        <a:t>0.998</a:t>
                      </a:r>
                    </a:p>
                  </a:txBody>
                  <a:tcPr marL="83680" marR="83680" marT="41840" marB="41840" anchor="ctr"/>
                </a:tc>
                <a:tc>
                  <a:txBody>
                    <a:bodyPr/>
                    <a:lstStyle/>
                    <a:p>
                      <a:pPr>
                        <a:buNone/>
                      </a:pPr>
                      <a:r>
                        <a:rPr lang="en-IN" sz="1600" dirty="0"/>
                        <a:t>3.85</a:t>
                      </a:r>
                    </a:p>
                  </a:txBody>
                  <a:tcPr marL="83680" marR="83680" marT="41840" marB="41840" anchor="ctr"/>
                </a:tc>
                <a:extLst>
                  <a:ext uri="{0D108BD9-81ED-4DB2-BD59-A6C34878D82A}">
                    <a16:rowId xmlns:a16="http://schemas.microsoft.com/office/drawing/2014/main" val="319693420"/>
                  </a:ext>
                </a:extLst>
              </a:tr>
              <a:tr h="334718">
                <a:tc>
                  <a:txBody>
                    <a:bodyPr/>
                    <a:lstStyle/>
                    <a:p>
                      <a:pPr rtl="0">
                        <a:buNone/>
                      </a:pPr>
                      <a:r>
                        <a:rPr lang="en-US" sz="1600" dirty="0"/>
                        <a:t>2</a:t>
                      </a:r>
                      <a:endParaRPr lang="en-IN" sz="1600" dirty="0"/>
                    </a:p>
                  </a:txBody>
                  <a:tcPr marL="83680" marR="83680" marT="41840" marB="41840" anchor="ctr"/>
                </a:tc>
                <a:tc>
                  <a:txBody>
                    <a:bodyPr/>
                    <a:lstStyle/>
                    <a:p>
                      <a:pPr rtl="0">
                        <a:buNone/>
                      </a:pPr>
                      <a:r>
                        <a:rPr lang="en-IN" sz="1600" dirty="0"/>
                        <a:t>Stressed with SVS</a:t>
                      </a:r>
                    </a:p>
                  </a:txBody>
                  <a:tcPr marL="83680" marR="83680" marT="41840" marB="41840" anchor="ctr"/>
                </a:tc>
                <a:tc>
                  <a:txBody>
                    <a:bodyPr/>
                    <a:lstStyle/>
                    <a:p>
                      <a:pPr>
                        <a:buNone/>
                      </a:pPr>
                      <a:r>
                        <a:rPr lang="en-IN" sz="1600" dirty="0"/>
                        <a:t>0.998</a:t>
                      </a:r>
                    </a:p>
                  </a:txBody>
                  <a:tcPr marL="83680" marR="83680" marT="41840" marB="41840" anchor="ctr"/>
                </a:tc>
                <a:tc>
                  <a:txBody>
                    <a:bodyPr/>
                    <a:lstStyle/>
                    <a:p>
                      <a:pPr>
                        <a:buNone/>
                      </a:pPr>
                      <a:r>
                        <a:rPr lang="en-IN" sz="1600"/>
                        <a:t>3.843</a:t>
                      </a:r>
                    </a:p>
                  </a:txBody>
                  <a:tcPr marL="83680" marR="83680" marT="41840" marB="41840" anchor="ctr"/>
                </a:tc>
                <a:extLst>
                  <a:ext uri="{0D108BD9-81ED-4DB2-BD59-A6C34878D82A}">
                    <a16:rowId xmlns:a16="http://schemas.microsoft.com/office/drawing/2014/main" val="3587157233"/>
                  </a:ext>
                </a:extLst>
              </a:tr>
              <a:tr h="334718">
                <a:tc>
                  <a:txBody>
                    <a:bodyPr/>
                    <a:lstStyle/>
                    <a:p>
                      <a:pPr rtl="0">
                        <a:buNone/>
                      </a:pPr>
                      <a:r>
                        <a:rPr lang="en-US" sz="1600" dirty="0"/>
                        <a:t>3</a:t>
                      </a:r>
                      <a:endParaRPr lang="en-IN" sz="1600" dirty="0"/>
                    </a:p>
                  </a:txBody>
                  <a:tcPr marL="83680" marR="83680" marT="41840" marB="41840" anchor="ctr"/>
                </a:tc>
                <a:tc>
                  <a:txBody>
                    <a:bodyPr/>
                    <a:lstStyle/>
                    <a:p>
                      <a:pPr rtl="0">
                        <a:buNone/>
                      </a:pPr>
                      <a:r>
                        <a:rPr lang="en-IN" sz="1600" dirty="0"/>
                        <a:t>PV at Bus 8 (50 MW)</a:t>
                      </a:r>
                    </a:p>
                  </a:txBody>
                  <a:tcPr marL="83680" marR="83680" marT="41840" marB="41840" anchor="ctr"/>
                </a:tc>
                <a:tc>
                  <a:txBody>
                    <a:bodyPr/>
                    <a:lstStyle/>
                    <a:p>
                      <a:pPr>
                        <a:buNone/>
                      </a:pPr>
                      <a:r>
                        <a:rPr lang="en-IN" sz="1600" dirty="0"/>
                        <a:t>1.000</a:t>
                      </a:r>
                    </a:p>
                  </a:txBody>
                  <a:tcPr marL="83680" marR="83680" marT="41840" marB="41840" anchor="ctr"/>
                </a:tc>
                <a:tc>
                  <a:txBody>
                    <a:bodyPr/>
                    <a:lstStyle/>
                    <a:p>
                      <a:pPr>
                        <a:buNone/>
                      </a:pPr>
                      <a:r>
                        <a:rPr lang="en-IN" sz="1600" dirty="0"/>
                        <a:t>4.779</a:t>
                      </a:r>
                    </a:p>
                  </a:txBody>
                  <a:tcPr marL="83680" marR="83680" marT="41840" marB="41840" anchor="ctr"/>
                </a:tc>
                <a:extLst>
                  <a:ext uri="{0D108BD9-81ED-4DB2-BD59-A6C34878D82A}">
                    <a16:rowId xmlns:a16="http://schemas.microsoft.com/office/drawing/2014/main" val="3912061957"/>
                  </a:ext>
                </a:extLst>
              </a:tr>
              <a:tr h="334718">
                <a:tc>
                  <a:txBody>
                    <a:bodyPr/>
                    <a:lstStyle/>
                    <a:p>
                      <a:pPr rtl="0">
                        <a:buNone/>
                      </a:pPr>
                      <a:r>
                        <a:rPr lang="en-US" sz="1600" dirty="0"/>
                        <a:t>4</a:t>
                      </a:r>
                      <a:endParaRPr lang="en-IN" sz="1600" dirty="0"/>
                    </a:p>
                  </a:txBody>
                  <a:tcPr marL="83680" marR="83680" marT="41840" marB="41840" anchor="ctr"/>
                </a:tc>
                <a:tc>
                  <a:txBody>
                    <a:bodyPr/>
                    <a:lstStyle/>
                    <a:p>
                      <a:pPr rtl="0">
                        <a:buNone/>
                      </a:pPr>
                      <a:r>
                        <a:rPr lang="en-IN" sz="1600" dirty="0"/>
                        <a:t>PV at Bus 5 (50 MW)</a:t>
                      </a:r>
                    </a:p>
                  </a:txBody>
                  <a:tcPr marL="83680" marR="83680" marT="41840" marB="41840" anchor="ctr"/>
                </a:tc>
                <a:tc>
                  <a:txBody>
                    <a:bodyPr/>
                    <a:lstStyle/>
                    <a:p>
                      <a:pPr>
                        <a:buNone/>
                      </a:pPr>
                      <a:r>
                        <a:rPr lang="en-IN" sz="1600" dirty="0"/>
                        <a:t>0.998</a:t>
                      </a:r>
                    </a:p>
                  </a:txBody>
                  <a:tcPr marL="83680" marR="83680" marT="41840" marB="41840" anchor="ctr"/>
                </a:tc>
                <a:tc>
                  <a:txBody>
                    <a:bodyPr/>
                    <a:lstStyle/>
                    <a:p>
                      <a:pPr>
                        <a:buNone/>
                      </a:pPr>
                      <a:r>
                        <a:rPr lang="en-IN" sz="1600" dirty="0"/>
                        <a:t>3.375</a:t>
                      </a:r>
                    </a:p>
                  </a:txBody>
                  <a:tcPr marL="83680" marR="83680" marT="41840" marB="41840" anchor="ctr"/>
                </a:tc>
                <a:extLst>
                  <a:ext uri="{0D108BD9-81ED-4DB2-BD59-A6C34878D82A}">
                    <a16:rowId xmlns:a16="http://schemas.microsoft.com/office/drawing/2014/main" val="438709596"/>
                  </a:ext>
                </a:extLst>
              </a:tr>
              <a:tr h="334718">
                <a:tc>
                  <a:txBody>
                    <a:bodyPr/>
                    <a:lstStyle/>
                    <a:p>
                      <a:pPr rtl="0">
                        <a:buNone/>
                      </a:pPr>
                      <a:r>
                        <a:rPr lang="en-US" sz="1600" dirty="0"/>
                        <a:t>5</a:t>
                      </a:r>
                      <a:endParaRPr lang="en-IN" sz="1600" dirty="0"/>
                    </a:p>
                  </a:txBody>
                  <a:tcPr marL="83680" marR="83680" marT="41840" marB="41840" anchor="ctr"/>
                </a:tc>
                <a:tc>
                  <a:txBody>
                    <a:bodyPr/>
                    <a:lstStyle/>
                    <a:p>
                      <a:pPr rtl="0">
                        <a:buNone/>
                      </a:pPr>
                      <a:r>
                        <a:rPr lang="en-IN" sz="1600" dirty="0"/>
                        <a:t>PV at Bus 6 (50 MW)</a:t>
                      </a:r>
                    </a:p>
                  </a:txBody>
                  <a:tcPr marL="83680" marR="83680" marT="41840" marB="41840" anchor="ctr"/>
                </a:tc>
                <a:tc>
                  <a:txBody>
                    <a:bodyPr/>
                    <a:lstStyle/>
                    <a:p>
                      <a:pPr>
                        <a:buNone/>
                      </a:pPr>
                      <a:r>
                        <a:rPr lang="en-IN" sz="1600" dirty="0"/>
                        <a:t>0.995</a:t>
                      </a:r>
                    </a:p>
                  </a:txBody>
                  <a:tcPr marL="83680" marR="83680" marT="41840" marB="41840" anchor="ctr"/>
                </a:tc>
                <a:tc>
                  <a:txBody>
                    <a:bodyPr/>
                    <a:lstStyle/>
                    <a:p>
                      <a:pPr>
                        <a:buNone/>
                      </a:pPr>
                      <a:r>
                        <a:rPr lang="en-IN" sz="1600"/>
                        <a:t>3.477</a:t>
                      </a:r>
                    </a:p>
                  </a:txBody>
                  <a:tcPr marL="83680" marR="83680" marT="41840" marB="41840" anchor="ctr"/>
                </a:tc>
                <a:extLst>
                  <a:ext uri="{0D108BD9-81ED-4DB2-BD59-A6C34878D82A}">
                    <a16:rowId xmlns:a16="http://schemas.microsoft.com/office/drawing/2014/main" val="1077885445"/>
                  </a:ext>
                </a:extLst>
              </a:tr>
              <a:tr h="334718">
                <a:tc>
                  <a:txBody>
                    <a:bodyPr/>
                    <a:lstStyle/>
                    <a:p>
                      <a:pPr rtl="0">
                        <a:buNone/>
                      </a:pPr>
                      <a:r>
                        <a:rPr lang="en-US" sz="1600" dirty="0"/>
                        <a:t>6</a:t>
                      </a:r>
                      <a:endParaRPr lang="en-IN" sz="1600" dirty="0"/>
                    </a:p>
                  </a:txBody>
                  <a:tcPr marL="83680" marR="83680" marT="41840" marB="41840" anchor="ctr"/>
                </a:tc>
                <a:tc>
                  <a:txBody>
                    <a:bodyPr/>
                    <a:lstStyle/>
                    <a:p>
                      <a:pPr rtl="0">
                        <a:buNone/>
                      </a:pPr>
                      <a:r>
                        <a:rPr lang="en-IN" sz="1600" dirty="0"/>
                        <a:t>Distributed PV</a:t>
                      </a:r>
                    </a:p>
                  </a:txBody>
                  <a:tcPr marL="83680" marR="83680" marT="41840" marB="41840" anchor="ctr"/>
                </a:tc>
                <a:tc>
                  <a:txBody>
                    <a:bodyPr/>
                    <a:lstStyle/>
                    <a:p>
                      <a:pPr>
                        <a:buNone/>
                      </a:pPr>
                      <a:r>
                        <a:rPr lang="en-IN" sz="1600" dirty="0"/>
                        <a:t>1.000</a:t>
                      </a:r>
                    </a:p>
                  </a:txBody>
                  <a:tcPr marL="83680" marR="83680" marT="41840" marB="41840" anchor="ctr"/>
                </a:tc>
                <a:tc>
                  <a:txBody>
                    <a:bodyPr/>
                    <a:lstStyle/>
                    <a:p>
                      <a:pPr>
                        <a:buNone/>
                      </a:pPr>
                      <a:r>
                        <a:rPr lang="en-IN" sz="1600" dirty="0"/>
                        <a:t>3.481</a:t>
                      </a:r>
                    </a:p>
                  </a:txBody>
                  <a:tcPr marL="83680" marR="83680" marT="41840" marB="41840" anchor="ctr"/>
                </a:tc>
                <a:extLst>
                  <a:ext uri="{0D108BD9-81ED-4DB2-BD59-A6C34878D82A}">
                    <a16:rowId xmlns:a16="http://schemas.microsoft.com/office/drawing/2014/main" val="220369527"/>
                  </a:ext>
                </a:extLst>
              </a:tr>
              <a:tr h="334718">
                <a:tc>
                  <a:txBody>
                    <a:bodyPr/>
                    <a:lstStyle/>
                    <a:p>
                      <a:pPr rtl="0">
                        <a:buNone/>
                      </a:pPr>
                      <a:r>
                        <a:rPr lang="en-US" sz="1600" dirty="0"/>
                        <a:t>7</a:t>
                      </a:r>
                    </a:p>
                  </a:txBody>
                  <a:tcPr marL="83680" marR="83680" marT="41840" marB="41840" anchor="ctr"/>
                </a:tc>
                <a:tc>
                  <a:txBody>
                    <a:bodyPr/>
                    <a:lstStyle/>
                    <a:p>
                      <a:pPr rtl="0">
                        <a:buNone/>
                      </a:pPr>
                      <a:r>
                        <a:rPr lang="en-US" sz="1600" dirty="0"/>
                        <a:t>High PV at Bus 8 (75 MW)</a:t>
                      </a:r>
                    </a:p>
                  </a:txBody>
                  <a:tcPr marL="83680" marR="83680" marT="41840" marB="41840" anchor="ctr"/>
                </a:tc>
                <a:tc>
                  <a:txBody>
                    <a:bodyPr/>
                    <a:lstStyle/>
                    <a:p>
                      <a:pPr>
                        <a:buNone/>
                      </a:pPr>
                      <a:r>
                        <a:rPr lang="en-IN" sz="1600" dirty="0"/>
                        <a:t>1.000</a:t>
                      </a:r>
                    </a:p>
                  </a:txBody>
                  <a:tcPr marL="83680" marR="83680" marT="41840" marB="41840" anchor="ctr"/>
                </a:tc>
                <a:tc>
                  <a:txBody>
                    <a:bodyPr/>
                    <a:lstStyle/>
                    <a:p>
                      <a:pPr>
                        <a:buNone/>
                      </a:pPr>
                      <a:r>
                        <a:rPr lang="en-IN" sz="1600" dirty="0"/>
                        <a:t>5.795</a:t>
                      </a:r>
                    </a:p>
                  </a:txBody>
                  <a:tcPr marL="83680" marR="83680" marT="41840" marB="41840" anchor="ctr"/>
                </a:tc>
                <a:extLst>
                  <a:ext uri="{0D108BD9-81ED-4DB2-BD59-A6C34878D82A}">
                    <a16:rowId xmlns:a16="http://schemas.microsoft.com/office/drawing/2014/main" val="1008592161"/>
                  </a:ext>
                </a:extLst>
              </a:tr>
              <a:tr h="334718">
                <a:tc>
                  <a:txBody>
                    <a:bodyPr/>
                    <a:lstStyle/>
                    <a:p>
                      <a:pPr rtl="0">
                        <a:buNone/>
                      </a:pPr>
                      <a:r>
                        <a:rPr lang="en-US" sz="1600" dirty="0"/>
                        <a:t>8</a:t>
                      </a:r>
                    </a:p>
                  </a:txBody>
                  <a:tcPr marL="83680" marR="83680" marT="41840" marB="41840" anchor="ctr"/>
                </a:tc>
                <a:tc>
                  <a:txBody>
                    <a:bodyPr/>
                    <a:lstStyle/>
                    <a:p>
                      <a:pPr rtl="0">
                        <a:buNone/>
                      </a:pPr>
                      <a:r>
                        <a:rPr lang="en-US" sz="1600"/>
                        <a:t>Low PV at Bus 8 (25 MW)</a:t>
                      </a:r>
                    </a:p>
                  </a:txBody>
                  <a:tcPr marL="83680" marR="83680" marT="41840" marB="41840" anchor="ctr"/>
                </a:tc>
                <a:tc>
                  <a:txBody>
                    <a:bodyPr/>
                    <a:lstStyle/>
                    <a:p>
                      <a:pPr>
                        <a:buNone/>
                      </a:pPr>
                      <a:r>
                        <a:rPr lang="en-IN" sz="1600" dirty="0"/>
                        <a:t>1.000</a:t>
                      </a:r>
                    </a:p>
                  </a:txBody>
                  <a:tcPr marL="83680" marR="83680" marT="41840" marB="41840" anchor="ctr"/>
                </a:tc>
                <a:tc>
                  <a:txBody>
                    <a:bodyPr/>
                    <a:lstStyle/>
                    <a:p>
                      <a:pPr>
                        <a:buNone/>
                      </a:pPr>
                      <a:r>
                        <a:rPr lang="en-IN" sz="1600" dirty="0"/>
                        <a:t>4.122</a:t>
                      </a:r>
                    </a:p>
                  </a:txBody>
                  <a:tcPr marL="83680" marR="83680" marT="41840" marB="41840" anchor="ctr"/>
                </a:tc>
                <a:extLst>
                  <a:ext uri="{0D108BD9-81ED-4DB2-BD59-A6C34878D82A}">
                    <a16:rowId xmlns:a16="http://schemas.microsoft.com/office/drawing/2014/main" val="3349378755"/>
                  </a:ext>
                </a:extLst>
              </a:tr>
              <a:tr h="334718">
                <a:tc>
                  <a:txBody>
                    <a:bodyPr/>
                    <a:lstStyle/>
                    <a:p>
                      <a:pPr rtl="0">
                        <a:buNone/>
                      </a:pPr>
                      <a:r>
                        <a:rPr lang="en-US" sz="1600" dirty="0"/>
                        <a:t>9</a:t>
                      </a:r>
                      <a:endParaRPr lang="en-IN" sz="1600" dirty="0"/>
                    </a:p>
                  </a:txBody>
                  <a:tcPr marL="83680" marR="83680" marT="41840" marB="41840" anchor="ctr"/>
                </a:tc>
                <a:tc>
                  <a:txBody>
                    <a:bodyPr/>
                    <a:lstStyle/>
                    <a:p>
                      <a:pPr rtl="0">
                        <a:buNone/>
                      </a:pPr>
                      <a:r>
                        <a:rPr lang="en-IN" sz="1600" dirty="0"/>
                        <a:t>Stressed Load (Bus 6)</a:t>
                      </a:r>
                    </a:p>
                  </a:txBody>
                  <a:tcPr marL="83680" marR="83680" marT="41840" marB="41840" anchor="ctr"/>
                </a:tc>
                <a:tc>
                  <a:txBody>
                    <a:bodyPr/>
                    <a:lstStyle/>
                    <a:p>
                      <a:pPr>
                        <a:buNone/>
                      </a:pPr>
                      <a:r>
                        <a:rPr lang="en-IN" sz="1600" dirty="0"/>
                        <a:t>1.012</a:t>
                      </a:r>
                    </a:p>
                  </a:txBody>
                  <a:tcPr marL="83680" marR="83680" marT="41840" marB="41840" anchor="ctr"/>
                </a:tc>
                <a:tc>
                  <a:txBody>
                    <a:bodyPr/>
                    <a:lstStyle/>
                    <a:p>
                      <a:pPr>
                        <a:buNone/>
                      </a:pPr>
                      <a:r>
                        <a:rPr lang="en-IN" sz="1600"/>
                        <a:t>5.50</a:t>
                      </a:r>
                    </a:p>
                  </a:txBody>
                  <a:tcPr marL="83680" marR="83680" marT="41840" marB="41840" anchor="ctr"/>
                </a:tc>
                <a:extLst>
                  <a:ext uri="{0D108BD9-81ED-4DB2-BD59-A6C34878D82A}">
                    <a16:rowId xmlns:a16="http://schemas.microsoft.com/office/drawing/2014/main" val="2380332055"/>
                  </a:ext>
                </a:extLst>
              </a:tr>
              <a:tr h="334718">
                <a:tc>
                  <a:txBody>
                    <a:bodyPr/>
                    <a:lstStyle/>
                    <a:p>
                      <a:pPr rtl="0">
                        <a:buNone/>
                      </a:pPr>
                      <a:r>
                        <a:rPr lang="en-US" sz="1600" dirty="0"/>
                        <a:t>10</a:t>
                      </a:r>
                    </a:p>
                  </a:txBody>
                  <a:tcPr marL="83680" marR="83680" marT="41840" marB="41840" anchor="ctr"/>
                </a:tc>
                <a:tc>
                  <a:txBody>
                    <a:bodyPr/>
                    <a:lstStyle/>
                    <a:p>
                      <a:pPr rtl="0">
                        <a:buNone/>
                      </a:pPr>
                      <a:r>
                        <a:rPr lang="en-US" sz="1600"/>
                        <a:t>PV at Bus 8 with High Load</a:t>
                      </a:r>
                    </a:p>
                  </a:txBody>
                  <a:tcPr marL="83680" marR="83680" marT="41840" marB="41840" anchor="ctr"/>
                </a:tc>
                <a:tc>
                  <a:txBody>
                    <a:bodyPr/>
                    <a:lstStyle/>
                    <a:p>
                      <a:pPr>
                        <a:buNone/>
                      </a:pPr>
                      <a:r>
                        <a:rPr lang="en-IN" sz="1600" dirty="0"/>
                        <a:t>1.000</a:t>
                      </a:r>
                    </a:p>
                  </a:txBody>
                  <a:tcPr marL="83680" marR="83680" marT="41840" marB="41840" anchor="ctr"/>
                </a:tc>
                <a:tc>
                  <a:txBody>
                    <a:bodyPr/>
                    <a:lstStyle/>
                    <a:p>
                      <a:pPr>
                        <a:buNone/>
                      </a:pPr>
                      <a:r>
                        <a:rPr lang="en-IN" sz="1600" dirty="0"/>
                        <a:t>3.826</a:t>
                      </a:r>
                    </a:p>
                  </a:txBody>
                  <a:tcPr marL="83680" marR="83680" marT="41840" marB="41840" anchor="ctr"/>
                </a:tc>
                <a:extLst>
                  <a:ext uri="{0D108BD9-81ED-4DB2-BD59-A6C34878D82A}">
                    <a16:rowId xmlns:a16="http://schemas.microsoft.com/office/drawing/2014/main" val="4230484868"/>
                  </a:ext>
                </a:extLst>
              </a:tr>
              <a:tr h="334718">
                <a:tc>
                  <a:txBody>
                    <a:bodyPr/>
                    <a:lstStyle/>
                    <a:p>
                      <a:pPr rtl="0">
                        <a:buNone/>
                      </a:pPr>
                      <a:r>
                        <a:rPr lang="en-US" sz="1600" dirty="0"/>
                        <a:t>11</a:t>
                      </a:r>
                      <a:endParaRPr lang="en-IN" sz="1600" dirty="0"/>
                    </a:p>
                  </a:txBody>
                  <a:tcPr marL="83680" marR="83680" marT="41840" marB="41840" anchor="ctr"/>
                </a:tc>
                <a:tc>
                  <a:txBody>
                    <a:bodyPr/>
                    <a:lstStyle/>
                    <a:p>
                      <a:pPr rtl="0">
                        <a:buNone/>
                      </a:pPr>
                      <a:r>
                        <a:rPr lang="en-IN" sz="1600" dirty="0"/>
                        <a:t>Relaxed Voltage Limits</a:t>
                      </a:r>
                    </a:p>
                  </a:txBody>
                  <a:tcPr marL="83680" marR="83680" marT="41840" marB="41840" anchor="ctr"/>
                </a:tc>
                <a:tc>
                  <a:txBody>
                    <a:bodyPr/>
                    <a:lstStyle/>
                    <a:p>
                      <a:pPr>
                        <a:buNone/>
                      </a:pPr>
                      <a:r>
                        <a:rPr lang="en-IN" sz="1600" dirty="0"/>
                        <a:t>1.016</a:t>
                      </a:r>
                    </a:p>
                  </a:txBody>
                  <a:tcPr marL="83680" marR="83680" marT="41840" marB="41840" anchor="ctr"/>
                </a:tc>
                <a:tc>
                  <a:txBody>
                    <a:bodyPr/>
                    <a:lstStyle/>
                    <a:p>
                      <a:pPr>
                        <a:buNone/>
                      </a:pPr>
                      <a:r>
                        <a:rPr lang="en-IN" sz="1600" dirty="0"/>
                        <a:t>4.64</a:t>
                      </a:r>
                    </a:p>
                  </a:txBody>
                  <a:tcPr marL="83680" marR="83680" marT="41840" marB="41840" anchor="ctr"/>
                </a:tc>
                <a:extLst>
                  <a:ext uri="{0D108BD9-81ED-4DB2-BD59-A6C34878D82A}">
                    <a16:rowId xmlns:a16="http://schemas.microsoft.com/office/drawing/2014/main" val="3032230957"/>
                  </a:ext>
                </a:extLst>
              </a:tr>
            </a:tbl>
          </a:graphicData>
        </a:graphic>
      </p:graphicFrame>
      <p:sp>
        <p:nvSpPr>
          <p:cNvPr id="3" name="Rectangle 1">
            <a:extLst>
              <a:ext uri="{FF2B5EF4-FFF2-40B4-BE49-F238E27FC236}">
                <a16:creationId xmlns:a16="http://schemas.microsoft.com/office/drawing/2014/main" id="{1172AF1A-B13C-B0C8-8F9B-EB7C4743C408}"/>
              </a:ext>
            </a:extLst>
          </p:cNvPr>
          <p:cNvSpPr>
            <a:spLocks noChangeArrowheads="1"/>
          </p:cNvSpPr>
          <p:nvPr/>
        </p:nvSpPr>
        <p:spPr bwMode="auto">
          <a:xfrm>
            <a:off x="400504" y="1113555"/>
            <a:ext cx="805220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Key Point</a:t>
            </a:r>
            <a:r>
              <a:rPr kumimoji="0" lang="en-US" altLang="en-US" sz="1800" b="0" i="0" u="none" strike="noStrike" cap="none" normalizeH="0" baseline="0" dirty="0">
                <a:ln>
                  <a:noFill/>
                </a:ln>
                <a:solidFill>
                  <a:schemeClr val="tx1"/>
                </a:solidFill>
                <a:effectLst/>
                <a:latin typeface="Arial" panose="020B0604020202020204" pitchFamily="34" charset="0"/>
              </a:rPr>
              <a:t>: PV at Bus 8 consistently maintains 1.0 </a:t>
            </a:r>
            <a:r>
              <a:rPr kumimoji="0" lang="en-US" altLang="en-US" sz="1800" b="0" i="0" u="none" strike="noStrike" cap="none" normalizeH="0" baseline="0" dirty="0" err="1">
                <a:ln>
                  <a:noFill/>
                </a:ln>
                <a:solidFill>
                  <a:schemeClr val="tx1"/>
                </a:solidFill>
                <a:effectLst/>
                <a:latin typeface="Arial" panose="020B0604020202020204" pitchFamily="34" charset="0"/>
              </a:rPr>
              <a:t>pu</a:t>
            </a:r>
            <a:r>
              <a:rPr kumimoji="0" lang="en-US" altLang="en-US" sz="1800" b="0" i="0" u="none" strike="noStrike" cap="none" normalizeH="0" baseline="0" dirty="0">
                <a:ln>
                  <a:noFill/>
                </a:ln>
                <a:solidFill>
                  <a:schemeClr val="tx1"/>
                </a:solidFill>
                <a:effectLst/>
                <a:latin typeface="Arial" panose="020B0604020202020204" pitchFamily="34" charset="0"/>
              </a:rPr>
              <a:t>, outperforming SVS.</a:t>
            </a:r>
          </a:p>
          <a:p>
            <a:pPr marL="285750" indent="-285750" eaLnBrk="0" fontAlgn="base" hangingPunct="0">
              <a:spcBef>
                <a:spcPct val="0"/>
              </a:spcBef>
              <a:spcAft>
                <a:spcPct val="0"/>
              </a:spcAft>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Arial" panose="020B0604020202020204" pitchFamily="34" charset="0"/>
              </a:rPr>
              <a:t>Table (Bus 8 Focus)</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
        <p:nvSpPr>
          <p:cNvPr id="5" name="TextBox 4">
            <a:extLst>
              <a:ext uri="{FF2B5EF4-FFF2-40B4-BE49-F238E27FC236}">
                <a16:creationId xmlns:a16="http://schemas.microsoft.com/office/drawing/2014/main" id="{D3753434-0DAC-E2D2-B93B-449E241C3B6B}"/>
              </a:ext>
            </a:extLst>
          </p:cNvPr>
          <p:cNvSpPr txBox="1"/>
          <p:nvPr/>
        </p:nvSpPr>
        <p:spPr>
          <a:xfrm>
            <a:off x="7161932" y="2001083"/>
            <a:ext cx="4937760" cy="2031325"/>
          </a:xfrm>
          <a:prstGeom prst="rect">
            <a:avLst/>
          </a:prstGeom>
          <a:noFill/>
        </p:spPr>
        <p:txBody>
          <a:bodyPr wrap="square" rtlCol="0">
            <a:spAutoFit/>
          </a:bodyPr>
          <a:lstStyle/>
          <a:p>
            <a:pPr rtl="0">
              <a:buFont typeface="Arial" panose="020B0604020202020204" pitchFamily="34" charset="0"/>
              <a:buChar char="•"/>
            </a:pPr>
            <a:r>
              <a:rPr lang="en-US" dirty="0"/>
              <a:t>Voltage regulation is crucial for stability, as seen in the stressed scenario where Bus 8 dropped to 0.935 </a:t>
            </a:r>
            <a:r>
              <a:rPr lang="en-US" dirty="0" err="1"/>
              <a:t>pu</a:t>
            </a:r>
            <a:r>
              <a:rPr lang="en-US" dirty="0"/>
              <a:t>, but PV restored it to 1.0 </a:t>
            </a:r>
            <a:r>
              <a:rPr lang="en-US" dirty="0" err="1"/>
              <a:t>pu</a:t>
            </a:r>
            <a:r>
              <a:rPr lang="en-US" dirty="0"/>
              <a:t>.</a:t>
            </a:r>
          </a:p>
          <a:p>
            <a:pPr rtl="0">
              <a:buFont typeface="Arial" panose="020B0604020202020204" pitchFamily="34" charset="0"/>
              <a:buChar char="•"/>
            </a:pPr>
            <a:r>
              <a:rPr lang="en-US" dirty="0"/>
              <a:t>Voltage regulation: ΔV = Q X / V, where reactive power adjusts voltage.</a:t>
            </a:r>
          </a:p>
          <a:p>
            <a:endParaRPr lang="en-IN" dirty="0"/>
          </a:p>
        </p:txBody>
      </p:sp>
      <p:graphicFrame>
        <p:nvGraphicFramePr>
          <p:cNvPr id="17" name="Chart 16">
            <a:extLst>
              <a:ext uri="{FF2B5EF4-FFF2-40B4-BE49-F238E27FC236}">
                <a16:creationId xmlns:a16="http://schemas.microsoft.com/office/drawing/2014/main" id="{EFCB618D-389C-4E30-FD10-6E089D97AF61}"/>
              </a:ext>
            </a:extLst>
          </p:cNvPr>
          <p:cNvGraphicFramePr/>
          <p:nvPr>
            <p:extLst>
              <p:ext uri="{D42A27DB-BD31-4B8C-83A1-F6EECF244321}">
                <p14:modId xmlns:p14="http://schemas.microsoft.com/office/powerpoint/2010/main" val="2010108672"/>
              </p:ext>
            </p:extLst>
          </p:nvPr>
        </p:nvGraphicFramePr>
        <p:xfrm>
          <a:off x="7161933" y="3768973"/>
          <a:ext cx="5030068" cy="282008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21198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1AF7A-C126-53E5-82C5-0B1B93B254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DD52C5-823B-F789-CAEE-DC0B1A16D72B}"/>
              </a:ext>
            </a:extLst>
          </p:cNvPr>
          <p:cNvSpPr>
            <a:spLocks noGrp="1"/>
          </p:cNvSpPr>
          <p:nvPr>
            <p:ph type="title"/>
          </p:nvPr>
        </p:nvSpPr>
        <p:spPr>
          <a:xfrm>
            <a:off x="911352" y="238858"/>
            <a:ext cx="4168648" cy="568960"/>
          </a:xfrm>
        </p:spPr>
        <p:txBody>
          <a:bodyPr>
            <a:normAutofit/>
          </a:bodyPr>
          <a:lstStyle/>
          <a:p>
            <a:r>
              <a:rPr lang="en-IN" b="1" dirty="0"/>
              <a:t>Key Observations</a:t>
            </a:r>
            <a:endParaRPr lang="en-ZA" dirty="0"/>
          </a:p>
        </p:txBody>
      </p:sp>
      <p:sp>
        <p:nvSpPr>
          <p:cNvPr id="5" name="Content Placeholder 4">
            <a:extLst>
              <a:ext uri="{FF2B5EF4-FFF2-40B4-BE49-F238E27FC236}">
                <a16:creationId xmlns:a16="http://schemas.microsoft.com/office/drawing/2014/main" id="{E6B70506-90E0-4EF3-C3CE-22F93B761A0C}"/>
              </a:ext>
            </a:extLst>
          </p:cNvPr>
          <p:cNvSpPr>
            <a:spLocks noGrp="1"/>
          </p:cNvSpPr>
          <p:nvPr>
            <p:ph sz="quarter" idx="14"/>
          </p:nvPr>
        </p:nvSpPr>
        <p:spPr>
          <a:xfrm>
            <a:off x="911352" y="885189"/>
            <a:ext cx="11082528" cy="2909571"/>
          </a:xfrm>
        </p:spPr>
        <p:txBody>
          <a:bodyPr vert="horz" lIns="91440" tIns="45720" rIns="91440" bIns="45720" rtlCol="0" anchor="t">
            <a:normAutofit/>
          </a:bodyPr>
          <a:lstStyle/>
          <a:p>
            <a:pPr rtl="0">
              <a:buFont typeface="Arial" panose="020B0604020202020204" pitchFamily="34" charset="0"/>
              <a:buChar char="•"/>
            </a:pPr>
            <a:r>
              <a:rPr lang="en-IN" b="1" dirty="0"/>
              <a:t>Findings</a:t>
            </a:r>
            <a:r>
              <a:rPr lang="en-IN" dirty="0"/>
              <a:t>:</a:t>
            </a:r>
          </a:p>
          <a:p>
            <a:pPr marL="742950" lvl="1" indent="-285750" rtl="0">
              <a:buFont typeface="Arial" panose="020B0604020202020204" pitchFamily="34" charset="0"/>
              <a:buChar char="•"/>
            </a:pPr>
            <a:r>
              <a:rPr lang="en-IN" dirty="0"/>
              <a:t>PV at Bus 8 and distributed PV maintain voltages at 1.0 </a:t>
            </a:r>
            <a:r>
              <a:rPr lang="en-IN" dirty="0" err="1"/>
              <a:t>pu</a:t>
            </a:r>
            <a:r>
              <a:rPr lang="en-IN" dirty="0"/>
              <a:t> effectively.</a:t>
            </a:r>
          </a:p>
          <a:p>
            <a:pPr marL="742950" lvl="1" indent="-285750" rtl="0">
              <a:buFont typeface="Arial" panose="020B0604020202020204" pitchFamily="34" charset="0"/>
              <a:buChar char="•"/>
            </a:pPr>
            <a:r>
              <a:rPr lang="en-IN" dirty="0"/>
              <a:t>SVS (0.5 </a:t>
            </a:r>
            <a:r>
              <a:rPr lang="en-IN" dirty="0" err="1"/>
              <a:t>pu</a:t>
            </a:r>
            <a:r>
              <a:rPr lang="en-IN" dirty="0"/>
              <a:t> shunt) has negligible impact on voltage and losses.</a:t>
            </a:r>
          </a:p>
          <a:p>
            <a:pPr marL="742950" lvl="1" indent="-285750" rtl="0">
              <a:buFont typeface="Arial" panose="020B0604020202020204" pitchFamily="34" charset="0"/>
              <a:buChar char="•"/>
            </a:pPr>
            <a:r>
              <a:rPr lang="en-IN" dirty="0"/>
              <a:t>Losses minimized with PV at Bus 5 (3.375 MW), maximized with high PV at Bus 8 (5.795 MW).</a:t>
            </a:r>
          </a:p>
          <a:p>
            <a:pPr marL="742950" lvl="1" indent="-285750" rtl="0">
              <a:buFont typeface="Arial" panose="020B0604020202020204" pitchFamily="34" charset="0"/>
              <a:buChar char="•"/>
            </a:pPr>
            <a:r>
              <a:rPr lang="en-IN" dirty="0"/>
              <a:t>Stressed Bus 6 shows system vulnerability; PV offers targeted support.</a:t>
            </a:r>
          </a:p>
          <a:p>
            <a:pPr rtl="0">
              <a:buFont typeface="Arial" panose="020B0604020202020204" pitchFamily="34" charset="0"/>
              <a:buChar char="•"/>
            </a:pPr>
            <a:r>
              <a:rPr lang="en-IN" b="1" dirty="0"/>
              <a:t>Key Point</a:t>
            </a:r>
            <a:r>
              <a:rPr lang="en-IN" dirty="0"/>
              <a:t>: PV outperforms SVS; loss impact varies with PV placement.</a:t>
            </a:r>
          </a:p>
        </p:txBody>
      </p:sp>
      <p:sp>
        <p:nvSpPr>
          <p:cNvPr id="3" name="Slide Number Placeholder 2">
            <a:extLst>
              <a:ext uri="{FF2B5EF4-FFF2-40B4-BE49-F238E27FC236}">
                <a16:creationId xmlns:a16="http://schemas.microsoft.com/office/drawing/2014/main" id="{B3E3DA8A-FB7F-D85A-E02A-CC60F486E01E}"/>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21</a:t>
            </a:fld>
            <a:endParaRPr lang="en-US" dirty="0"/>
          </a:p>
        </p:txBody>
      </p:sp>
      <p:sp>
        <p:nvSpPr>
          <p:cNvPr id="4" name="TextBox 3">
            <a:extLst>
              <a:ext uri="{FF2B5EF4-FFF2-40B4-BE49-F238E27FC236}">
                <a16:creationId xmlns:a16="http://schemas.microsoft.com/office/drawing/2014/main" id="{0D927C9F-F07B-2ABE-DE0A-A66262CE8E21}"/>
              </a:ext>
            </a:extLst>
          </p:cNvPr>
          <p:cNvSpPr txBox="1"/>
          <p:nvPr/>
        </p:nvSpPr>
        <p:spPr>
          <a:xfrm>
            <a:off x="911352" y="3429000"/>
            <a:ext cx="9159240" cy="707886"/>
          </a:xfrm>
          <a:prstGeom prst="rect">
            <a:avLst/>
          </a:prstGeom>
          <a:noFill/>
        </p:spPr>
        <p:txBody>
          <a:bodyPr wrap="square" rtlCol="0">
            <a:spAutoFit/>
          </a:bodyPr>
          <a:lstStyle/>
          <a:p>
            <a:pPr rtl="0">
              <a:buFont typeface="Arial" panose="020B0604020202020204" pitchFamily="34" charset="0"/>
              <a:buChar char="•"/>
            </a:pPr>
            <a:r>
              <a:rPr lang="en-US" sz="2000" dirty="0"/>
              <a:t>The study found that PV outperforms SVS in reducing losses and supporting voltage, providing actionable insights for system operators.</a:t>
            </a:r>
          </a:p>
        </p:txBody>
      </p:sp>
      <p:graphicFrame>
        <p:nvGraphicFramePr>
          <p:cNvPr id="6" name="Chart 5">
            <a:extLst>
              <a:ext uri="{FF2B5EF4-FFF2-40B4-BE49-F238E27FC236}">
                <a16:creationId xmlns:a16="http://schemas.microsoft.com/office/drawing/2014/main" id="{893A3455-4E91-6D8A-0937-0EABB6088A04}"/>
              </a:ext>
            </a:extLst>
          </p:cNvPr>
          <p:cNvGraphicFramePr/>
          <p:nvPr>
            <p:extLst>
              <p:ext uri="{D42A27DB-BD31-4B8C-83A1-F6EECF244321}">
                <p14:modId xmlns:p14="http://schemas.microsoft.com/office/powerpoint/2010/main" val="3739834316"/>
              </p:ext>
            </p:extLst>
          </p:nvPr>
        </p:nvGraphicFramePr>
        <p:xfrm>
          <a:off x="1995932" y="4067532"/>
          <a:ext cx="6990079" cy="281109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47525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AF1D6-DBCB-5AA6-363D-4DFC217E40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1552BE-857D-3F17-02F7-119E3D9D5E55}"/>
              </a:ext>
            </a:extLst>
          </p:cNvPr>
          <p:cNvSpPr>
            <a:spLocks noGrp="1"/>
          </p:cNvSpPr>
          <p:nvPr>
            <p:ph type="title"/>
          </p:nvPr>
        </p:nvSpPr>
        <p:spPr>
          <a:xfrm>
            <a:off x="911352" y="482060"/>
            <a:ext cx="2898648" cy="478060"/>
          </a:xfrm>
        </p:spPr>
        <p:txBody>
          <a:bodyPr>
            <a:normAutofit/>
          </a:bodyPr>
          <a:lstStyle/>
          <a:p>
            <a:pPr rtl="0"/>
            <a:r>
              <a:rPr lang="en-IN" b="1" dirty="0"/>
              <a:t>Conclusion</a:t>
            </a:r>
          </a:p>
        </p:txBody>
      </p:sp>
      <p:sp>
        <p:nvSpPr>
          <p:cNvPr id="5" name="Content Placeholder 4">
            <a:extLst>
              <a:ext uri="{FF2B5EF4-FFF2-40B4-BE49-F238E27FC236}">
                <a16:creationId xmlns:a16="http://schemas.microsoft.com/office/drawing/2014/main" id="{EE364F75-D5EE-6037-0C96-7C542DBD6DD0}"/>
              </a:ext>
            </a:extLst>
          </p:cNvPr>
          <p:cNvSpPr>
            <a:spLocks noGrp="1"/>
          </p:cNvSpPr>
          <p:nvPr>
            <p:ph sz="quarter" idx="14"/>
          </p:nvPr>
        </p:nvSpPr>
        <p:spPr>
          <a:xfrm>
            <a:off x="911352" y="1126935"/>
            <a:ext cx="11082528" cy="2591626"/>
          </a:xfrm>
        </p:spPr>
        <p:txBody>
          <a:bodyPr vert="horz" lIns="91440" tIns="45720" rIns="91440" bIns="45720" rtlCol="0" anchor="t">
            <a:normAutofit/>
          </a:bodyPr>
          <a:lstStyle/>
          <a:p>
            <a:pPr rtl="0">
              <a:buFont typeface="Arial" panose="020B0604020202020204" pitchFamily="34" charset="0"/>
              <a:buChar char="•"/>
            </a:pPr>
            <a:r>
              <a:rPr lang="en-US" b="1" dirty="0"/>
              <a:t>Summary</a:t>
            </a:r>
            <a:r>
              <a:rPr lang="en-US" dirty="0"/>
              <a:t>:</a:t>
            </a:r>
          </a:p>
          <a:p>
            <a:pPr marL="742950" lvl="1" indent="-285750" rtl="0">
              <a:buFont typeface="Arial" panose="020B0604020202020204" pitchFamily="34" charset="0"/>
              <a:buChar char="•"/>
            </a:pPr>
            <a:r>
              <a:rPr lang="en-US" dirty="0"/>
              <a:t>PV enhances voltage support, especially at Bus 8, and reduces losses when optimally placed (e.g., Bus 5).</a:t>
            </a:r>
          </a:p>
          <a:p>
            <a:pPr marL="742950" lvl="1" indent="-285750" rtl="0">
              <a:buFont typeface="Arial" panose="020B0604020202020204" pitchFamily="34" charset="0"/>
              <a:buChar char="•"/>
            </a:pPr>
            <a:r>
              <a:rPr lang="en-US" dirty="0"/>
              <a:t>Distributed PV balances voltage support across buses.</a:t>
            </a:r>
          </a:p>
          <a:p>
            <a:pPr marL="742950" lvl="1" indent="-285750" rtl="0">
              <a:buFont typeface="Arial" panose="020B0604020202020204" pitchFamily="34" charset="0"/>
              <a:buChar char="•"/>
            </a:pPr>
            <a:r>
              <a:rPr lang="en-US" dirty="0"/>
              <a:t>MATPOWER effectively analyzes voltage and loss impacts.</a:t>
            </a:r>
          </a:p>
          <a:p>
            <a:pPr rtl="0">
              <a:buFont typeface="Arial" panose="020B0604020202020204" pitchFamily="34" charset="0"/>
              <a:buChar char="•"/>
            </a:pPr>
            <a:r>
              <a:rPr lang="en-US" b="1" dirty="0"/>
              <a:t>Future Work</a:t>
            </a:r>
            <a:r>
              <a:rPr lang="en-US" dirty="0"/>
              <a:t>: Optimize PV sizing and placement for balanced performance.</a:t>
            </a:r>
          </a:p>
        </p:txBody>
      </p:sp>
      <p:sp>
        <p:nvSpPr>
          <p:cNvPr id="3" name="Slide Number Placeholder 2">
            <a:extLst>
              <a:ext uri="{FF2B5EF4-FFF2-40B4-BE49-F238E27FC236}">
                <a16:creationId xmlns:a16="http://schemas.microsoft.com/office/drawing/2014/main" id="{9294269A-1198-B807-5346-18C4A6AB3AEA}"/>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22</a:t>
            </a:fld>
            <a:endParaRPr lang="en-US" dirty="0"/>
          </a:p>
        </p:txBody>
      </p:sp>
      <p:sp>
        <p:nvSpPr>
          <p:cNvPr id="4" name="TextBox 3">
            <a:extLst>
              <a:ext uri="{FF2B5EF4-FFF2-40B4-BE49-F238E27FC236}">
                <a16:creationId xmlns:a16="http://schemas.microsoft.com/office/drawing/2014/main" id="{978273F2-677D-AD87-3C44-CC36C53F2272}"/>
              </a:ext>
            </a:extLst>
          </p:cNvPr>
          <p:cNvSpPr txBox="1"/>
          <p:nvPr/>
        </p:nvSpPr>
        <p:spPr>
          <a:xfrm>
            <a:off x="911352" y="3596641"/>
            <a:ext cx="7071360" cy="1600438"/>
          </a:xfrm>
          <a:prstGeom prst="rect">
            <a:avLst/>
          </a:prstGeom>
          <a:noFill/>
        </p:spPr>
        <p:txBody>
          <a:bodyPr wrap="square" rtlCol="0">
            <a:spAutoFit/>
          </a:bodyPr>
          <a:lstStyle/>
          <a:p>
            <a:pPr rtl="0">
              <a:buFont typeface="Arial" panose="020B0604020202020204" pitchFamily="34" charset="0"/>
              <a:buChar char="•"/>
            </a:pPr>
            <a:r>
              <a:rPr lang="en-IN" dirty="0"/>
              <a:t> </a:t>
            </a:r>
            <a:r>
              <a:rPr lang="en-IN" sz="2000" dirty="0"/>
              <a:t>Future work could include dynamic stability analysis or economic optimization of PV placement.</a:t>
            </a:r>
          </a:p>
          <a:p>
            <a:pPr rtl="0">
              <a:buFont typeface="Arial" panose="020B0604020202020204" pitchFamily="34" charset="0"/>
              <a:buChar char="•"/>
            </a:pPr>
            <a:r>
              <a:rPr lang="en-IN" sz="2000" dirty="0"/>
              <a:t> Dynamic analysis: </a:t>
            </a:r>
            <a:r>
              <a:rPr lang="en-IN" sz="2000" dirty="0" err="1"/>
              <a:t>dV</a:t>
            </a:r>
            <a:r>
              <a:rPr lang="en-IN" sz="2000" dirty="0"/>
              <a:t>/dt = f(P, Q, t), for studying transient </a:t>
            </a:r>
            <a:r>
              <a:rPr lang="en-IN" sz="2000" dirty="0" err="1"/>
              <a:t>behavior</a:t>
            </a:r>
            <a:r>
              <a:rPr lang="en-IN" sz="2000" dirty="0"/>
              <a:t>.</a:t>
            </a:r>
          </a:p>
          <a:p>
            <a:endParaRPr lang="en-IN" dirty="0"/>
          </a:p>
        </p:txBody>
      </p:sp>
    </p:spTree>
    <p:extLst>
      <p:ext uri="{BB962C8B-B14F-4D97-AF65-F5344CB8AC3E}">
        <p14:creationId xmlns:p14="http://schemas.microsoft.com/office/powerpoint/2010/main" val="3706444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8A548-5D79-1933-81B9-897A74F33F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5AFB2-820E-82EB-28B3-DF908D69A4AF}"/>
              </a:ext>
            </a:extLst>
          </p:cNvPr>
          <p:cNvSpPr>
            <a:spLocks noGrp="1"/>
          </p:cNvSpPr>
          <p:nvPr>
            <p:ph type="title"/>
          </p:nvPr>
        </p:nvSpPr>
        <p:spPr>
          <a:xfrm>
            <a:off x="911352" y="690880"/>
            <a:ext cx="2670048" cy="548734"/>
          </a:xfrm>
        </p:spPr>
        <p:txBody>
          <a:bodyPr/>
          <a:lstStyle/>
          <a:p>
            <a:r>
              <a:rPr lang="en-IN" b="1" dirty="0"/>
              <a:t>References</a:t>
            </a:r>
            <a:endParaRPr lang="en-ZA" dirty="0"/>
          </a:p>
        </p:txBody>
      </p:sp>
      <p:sp>
        <p:nvSpPr>
          <p:cNvPr id="5" name="Content Placeholder 4">
            <a:extLst>
              <a:ext uri="{FF2B5EF4-FFF2-40B4-BE49-F238E27FC236}">
                <a16:creationId xmlns:a16="http://schemas.microsoft.com/office/drawing/2014/main" id="{AB4777E0-966D-6CBA-D91A-DFEF8D358BFB}"/>
              </a:ext>
            </a:extLst>
          </p:cNvPr>
          <p:cNvSpPr>
            <a:spLocks noGrp="1"/>
          </p:cNvSpPr>
          <p:nvPr>
            <p:ph sz="quarter" idx="14"/>
          </p:nvPr>
        </p:nvSpPr>
        <p:spPr>
          <a:xfrm>
            <a:off x="911352" y="1672589"/>
            <a:ext cx="11082528" cy="3687763"/>
          </a:xfrm>
        </p:spPr>
        <p:txBody>
          <a:bodyPr vert="horz" lIns="91440" tIns="45720" rIns="91440" bIns="45720" rtlCol="0" anchor="t">
            <a:normAutofit/>
          </a:bodyPr>
          <a:lstStyle/>
          <a:p>
            <a:pPr>
              <a:buFont typeface="Arial" panose="020B0604020202020204" pitchFamily="34" charset="0"/>
              <a:buChar char="•"/>
            </a:pPr>
            <a:r>
              <a:rPr lang="en-US" dirty="0"/>
              <a:t>H. K. </a:t>
            </a:r>
            <a:r>
              <a:rPr lang="en-US" dirty="0" err="1"/>
              <a:t>Channi</a:t>
            </a:r>
            <a:r>
              <a:rPr lang="en-US" dirty="0"/>
              <a:t>, R. Sandhu, H. Kaur, P. Singh, S. Gaba and J. Kaur, "An Approach for Load Flow and Load Dispatch Analysis of IEEE-9 Bus System," 2023 2nd International Conference on Ambient Intelligence in Health Care (ICAIHC), Bhubaneswar, India, 2023</a:t>
            </a:r>
          </a:p>
          <a:p>
            <a:pPr>
              <a:buFont typeface="Arial" panose="020B0604020202020204" pitchFamily="34" charset="0"/>
              <a:buChar char="•"/>
            </a:pPr>
            <a:r>
              <a:rPr lang="en-US" dirty="0"/>
              <a:t>Rahman, Tasnim Ikra, "Impact of Solar Generation on IEEE 9-bus System" (2023). Electronic Theses and Dissertations. 3818.</a:t>
            </a:r>
          </a:p>
          <a:p>
            <a:r>
              <a:rPr lang="en-US" dirty="0"/>
              <a:t>K. Loji, I. E. Davidson and R. </a:t>
            </a:r>
            <a:r>
              <a:rPr lang="en-US" dirty="0" err="1"/>
              <a:t>Tiako</a:t>
            </a:r>
            <a:r>
              <a:rPr lang="en-US" dirty="0"/>
              <a:t>, "Voltage Profile and Power Losses Analysis on a Modified IEEE 9-Bus System with PV Penetration at the Distribution Ends," 2019 Southern African Universities Power Engineering Conference/Robotics and Mechatronics/Pattern Recognition Association of South Africa</a:t>
            </a:r>
          </a:p>
          <a:p>
            <a:pPr marL="0" indent="0">
              <a:buNone/>
            </a:pPr>
            <a:endParaRPr lang="en-US" dirty="0"/>
          </a:p>
        </p:txBody>
      </p:sp>
      <p:sp>
        <p:nvSpPr>
          <p:cNvPr id="3" name="Slide Number Placeholder 2">
            <a:extLst>
              <a:ext uri="{FF2B5EF4-FFF2-40B4-BE49-F238E27FC236}">
                <a16:creationId xmlns:a16="http://schemas.microsoft.com/office/drawing/2014/main" id="{B09F4988-91AE-FAB3-CCEE-48A0D11030DE}"/>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23</a:t>
            </a:fld>
            <a:endParaRPr lang="en-US" dirty="0"/>
          </a:p>
        </p:txBody>
      </p:sp>
    </p:spTree>
    <p:extLst>
      <p:ext uri="{BB962C8B-B14F-4D97-AF65-F5344CB8AC3E}">
        <p14:creationId xmlns:p14="http://schemas.microsoft.com/office/powerpoint/2010/main" val="510654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Tree>
    <p:extLst>
      <p:ext uri="{BB962C8B-B14F-4D97-AF65-F5344CB8AC3E}">
        <p14:creationId xmlns:p14="http://schemas.microsoft.com/office/powerpoint/2010/main" val="349306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3E6A6-EFE3-E305-2082-7DD07CAB00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7BAC8A-3403-D990-BF42-FC0A22B2EAFE}"/>
              </a:ext>
            </a:extLst>
          </p:cNvPr>
          <p:cNvSpPr>
            <a:spLocks noGrp="1"/>
          </p:cNvSpPr>
          <p:nvPr>
            <p:ph type="title"/>
          </p:nvPr>
        </p:nvSpPr>
        <p:spPr>
          <a:xfrm>
            <a:off x="865187" y="480275"/>
            <a:ext cx="8297380" cy="871379"/>
          </a:xfrm>
        </p:spPr>
        <p:txBody>
          <a:bodyPr>
            <a:normAutofit/>
          </a:bodyPr>
          <a:lstStyle/>
          <a:p>
            <a:r>
              <a:rPr lang="en-IN" b="1" dirty="0"/>
              <a:t>Aim</a:t>
            </a:r>
            <a:br>
              <a:rPr lang="en-IN" b="1" dirty="0"/>
            </a:br>
            <a:endParaRPr lang="en-US" dirty="0"/>
          </a:p>
        </p:txBody>
      </p:sp>
      <p:sp>
        <p:nvSpPr>
          <p:cNvPr id="3" name="Slide Number Placeholder 2">
            <a:extLst>
              <a:ext uri="{FF2B5EF4-FFF2-40B4-BE49-F238E27FC236}">
                <a16:creationId xmlns:a16="http://schemas.microsoft.com/office/drawing/2014/main" id="{DB323986-E075-70EA-066F-8D47A6431DFF}"/>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a:t>
            </a:fld>
            <a:endParaRPr lang="en-US" dirty="0"/>
          </a:p>
        </p:txBody>
      </p:sp>
      <p:sp>
        <p:nvSpPr>
          <p:cNvPr id="4" name="Rectangle 1">
            <a:extLst>
              <a:ext uri="{FF2B5EF4-FFF2-40B4-BE49-F238E27FC236}">
                <a16:creationId xmlns:a16="http://schemas.microsoft.com/office/drawing/2014/main" id="{EB0A8928-6E5D-4F2A-D046-568F2AE7D6B1}"/>
              </a:ext>
            </a:extLst>
          </p:cNvPr>
          <p:cNvSpPr>
            <a:spLocks noGrp="1" noChangeArrowheads="1"/>
          </p:cNvSpPr>
          <p:nvPr>
            <p:ph type="body" sz="quarter" idx="13"/>
          </p:nvPr>
        </p:nvSpPr>
        <p:spPr bwMode="auto">
          <a:xfrm>
            <a:off x="865187" y="1075315"/>
            <a:ext cx="991096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0">
              <a:buFont typeface="Arial" panose="020B0604020202020204" pitchFamily="34" charset="0"/>
              <a:buChar char="•"/>
            </a:pPr>
            <a:r>
              <a:rPr lang="en-US" b="1" dirty="0"/>
              <a:t>Objective</a:t>
            </a:r>
            <a:r>
              <a:rPr lang="en-US" dirty="0"/>
              <a:t>: Assess the impact of PV systems on voltage profiles and power losses in the IEEE 9-bus system.</a:t>
            </a:r>
          </a:p>
          <a:p>
            <a:pPr rtl="0">
              <a:buFont typeface="Arial" panose="020B0604020202020204" pitchFamily="34" charset="0"/>
              <a:buChar char="•"/>
            </a:pPr>
            <a:r>
              <a:rPr lang="en-US" b="1" dirty="0"/>
              <a:t>Focus</a:t>
            </a:r>
            <a:r>
              <a:rPr lang="en-US" dirty="0"/>
              <a:t>: Compare PV integration with conventional SVS solutions for voltage support.</a:t>
            </a:r>
          </a:p>
          <a:p>
            <a:pPr rtl="0">
              <a:buFont typeface="Arial" panose="020B0604020202020204" pitchFamily="34" charset="0"/>
              <a:buChar char="•"/>
            </a:pPr>
            <a:r>
              <a:rPr lang="en-US" b="1" dirty="0"/>
              <a:t>Key Point</a:t>
            </a:r>
            <a:r>
              <a:rPr lang="en-US" dirty="0"/>
              <a:t>: Emphasizes technical metrics (voltage stability, loss reduction).</a:t>
            </a:r>
          </a:p>
        </p:txBody>
      </p:sp>
      <p:sp>
        <p:nvSpPr>
          <p:cNvPr id="5" name="TextBox 4">
            <a:extLst>
              <a:ext uri="{FF2B5EF4-FFF2-40B4-BE49-F238E27FC236}">
                <a16:creationId xmlns:a16="http://schemas.microsoft.com/office/drawing/2014/main" id="{D250B32C-9BC0-7DAF-4B39-2BA198A3B33F}"/>
              </a:ext>
            </a:extLst>
          </p:cNvPr>
          <p:cNvSpPr txBox="1"/>
          <p:nvPr/>
        </p:nvSpPr>
        <p:spPr>
          <a:xfrm>
            <a:off x="865187" y="3291307"/>
            <a:ext cx="8199120" cy="2862322"/>
          </a:xfrm>
          <a:prstGeom prst="rect">
            <a:avLst/>
          </a:prstGeom>
          <a:noFill/>
        </p:spPr>
        <p:txBody>
          <a:bodyPr wrap="square" rtlCol="0">
            <a:spAutoFit/>
          </a:bodyPr>
          <a:lstStyle/>
          <a:p>
            <a:pPr rtl="0">
              <a:buFont typeface="Arial" panose="020B0604020202020204" pitchFamily="34" charset="0"/>
              <a:buChar char="•"/>
            </a:pPr>
            <a:r>
              <a:rPr lang="en-US" sz="2000" dirty="0"/>
              <a:t>The primary aim of this study is to investigate the impact of photovoltaic (PV) penetration on voltage stability and power losses in the IEEE 9-bus system. By analyzing different scenarios, including stressed loads and PV integration at various buses, we can assess how PV systems compare to conventional solutions like Static Var Systems (SVS) in maintaining voltage profiles and reducing losses.</a:t>
            </a:r>
          </a:p>
          <a:p>
            <a:pPr rtl="0">
              <a:buFont typeface="Arial" panose="020B0604020202020204" pitchFamily="34" charset="0"/>
              <a:buChar char="•"/>
            </a:pPr>
            <a:r>
              <a:rPr lang="en-US" sz="2000" dirty="0"/>
              <a:t> Voltage stability margin = (</a:t>
            </a:r>
            <a:r>
              <a:rPr lang="en-US" sz="2000" dirty="0" err="1"/>
              <a:t>V_critical</a:t>
            </a:r>
            <a:r>
              <a:rPr lang="en-US" sz="2000" dirty="0"/>
              <a:t> - </a:t>
            </a:r>
            <a:r>
              <a:rPr lang="en-US" sz="2000" dirty="0" err="1"/>
              <a:t>V_actual</a:t>
            </a:r>
            <a:r>
              <a:rPr lang="en-US" sz="2000" dirty="0"/>
              <a:t>) / </a:t>
            </a:r>
            <a:r>
              <a:rPr lang="en-US" sz="2000" dirty="0" err="1"/>
              <a:t>V_critical</a:t>
            </a:r>
            <a:r>
              <a:rPr lang="en-US" sz="2000" dirty="0"/>
              <a:t>, where </a:t>
            </a:r>
            <a:r>
              <a:rPr lang="en-US" sz="2000" dirty="0" err="1"/>
              <a:t>V_critical</a:t>
            </a:r>
            <a:r>
              <a:rPr lang="en-US" sz="2000" dirty="0"/>
              <a:t> is the voltage at the collapse point. This metric quantifies how close the system is to voltage instability.</a:t>
            </a:r>
          </a:p>
        </p:txBody>
      </p:sp>
    </p:spTree>
    <p:extLst>
      <p:ext uri="{BB962C8B-B14F-4D97-AF65-F5344CB8AC3E}">
        <p14:creationId xmlns:p14="http://schemas.microsoft.com/office/powerpoint/2010/main" val="3059086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670560" y="453816"/>
            <a:ext cx="5864352" cy="734905"/>
          </a:xfrm>
        </p:spPr>
        <p:txBody>
          <a:bodyPr>
            <a:noAutofit/>
          </a:bodyPr>
          <a:lstStyle/>
          <a:p>
            <a:r>
              <a:rPr lang="en-IN" sz="2800" b="1" dirty="0"/>
              <a:t>Methodology</a:t>
            </a:r>
            <a:br>
              <a:rPr lang="en-IN" sz="1600" b="1" dirty="0"/>
            </a:br>
            <a:endParaRPr lang="en-IN" sz="1600" b="1" dirty="0"/>
          </a:p>
        </p:txBody>
      </p:sp>
      <p:sp>
        <p:nvSpPr>
          <p:cNvPr id="4" name="TextBox 3">
            <a:extLst>
              <a:ext uri="{FF2B5EF4-FFF2-40B4-BE49-F238E27FC236}">
                <a16:creationId xmlns:a16="http://schemas.microsoft.com/office/drawing/2014/main" id="{397CAA96-351D-22CF-7927-A01FAAF35591}"/>
              </a:ext>
            </a:extLst>
          </p:cNvPr>
          <p:cNvSpPr txBox="1"/>
          <p:nvPr/>
        </p:nvSpPr>
        <p:spPr>
          <a:xfrm>
            <a:off x="5646655" y="2969443"/>
            <a:ext cx="65" cy="276999"/>
          </a:xfrm>
          <a:prstGeom prst="rect">
            <a:avLst/>
          </a:prstGeom>
          <a:noFill/>
        </p:spPr>
        <p:txBody>
          <a:bodyPr wrap="none" lIns="0" tIns="0" rIns="0" bIns="0" rtlCol="0">
            <a:spAutoFit/>
          </a:bodyPr>
          <a:lstStyle/>
          <a:p>
            <a:endParaRPr lang="en-IN" dirty="0"/>
          </a:p>
        </p:txBody>
      </p:sp>
      <p:sp>
        <p:nvSpPr>
          <p:cNvPr id="6" name="Picture Placeholder 5">
            <a:extLst>
              <a:ext uri="{FF2B5EF4-FFF2-40B4-BE49-F238E27FC236}">
                <a16:creationId xmlns:a16="http://schemas.microsoft.com/office/drawing/2014/main" id="{B06DE0CC-1B5E-6EA9-E6E6-329CA89D42FF}"/>
              </a:ext>
            </a:extLst>
          </p:cNvPr>
          <p:cNvSpPr>
            <a:spLocks noGrp="1"/>
          </p:cNvSpPr>
          <p:nvPr>
            <p:ph type="pic" sz="quarter" idx="10"/>
          </p:nvPr>
        </p:nvSpPr>
        <p:spPr/>
        <p:txBody>
          <a:bodyPr/>
          <a:lstStyle/>
          <a:p>
            <a:r>
              <a:rPr lang="en-IN" dirty="0"/>
              <a:t>.</a:t>
            </a:r>
          </a:p>
        </p:txBody>
      </p:sp>
      <p:sp>
        <p:nvSpPr>
          <p:cNvPr id="9" name="TextBox 8">
            <a:extLst>
              <a:ext uri="{FF2B5EF4-FFF2-40B4-BE49-F238E27FC236}">
                <a16:creationId xmlns:a16="http://schemas.microsoft.com/office/drawing/2014/main" id="{C397C83A-FE44-4A04-F046-6015521F21CA}"/>
              </a:ext>
            </a:extLst>
          </p:cNvPr>
          <p:cNvSpPr txBox="1"/>
          <p:nvPr/>
        </p:nvSpPr>
        <p:spPr>
          <a:xfrm>
            <a:off x="670560" y="1335089"/>
            <a:ext cx="8414448" cy="1477328"/>
          </a:xfrm>
          <a:prstGeom prst="rect">
            <a:avLst/>
          </a:prstGeom>
          <a:noFill/>
        </p:spPr>
        <p:txBody>
          <a:bodyPr wrap="square" rtlCol="0">
            <a:spAutoFit/>
          </a:bodyPr>
          <a:lstStyle/>
          <a:p>
            <a:pPr rtl="0">
              <a:buFont typeface="Arial" panose="020B0604020202020204" pitchFamily="34" charset="0"/>
              <a:buChar char="•"/>
            </a:pPr>
            <a:r>
              <a:rPr lang="en-IN" b="1" dirty="0"/>
              <a:t>Tool</a:t>
            </a:r>
            <a:r>
              <a:rPr lang="en-IN" dirty="0"/>
              <a:t>: MATPOWER Version 8.0 for power flow simulations.</a:t>
            </a:r>
          </a:p>
          <a:p>
            <a:pPr rtl="0">
              <a:buFont typeface="Arial" panose="020B0604020202020204" pitchFamily="34" charset="0"/>
              <a:buChar char="•"/>
            </a:pPr>
            <a:r>
              <a:rPr lang="en-IN" b="1" dirty="0"/>
              <a:t>Base File</a:t>
            </a:r>
            <a:r>
              <a:rPr lang="en-IN" dirty="0"/>
              <a:t>: case9_1.m, modified for scenarios (e.g., stressed loads, PV integration).</a:t>
            </a:r>
          </a:p>
          <a:p>
            <a:pPr rtl="0">
              <a:buFont typeface="Arial" panose="020B0604020202020204" pitchFamily="34" charset="0"/>
              <a:buChar char="•"/>
            </a:pPr>
            <a:r>
              <a:rPr lang="en-IN" b="1" dirty="0"/>
              <a:t>Data Extracted</a:t>
            </a:r>
            <a:r>
              <a:rPr lang="en-IN" dirty="0"/>
              <a:t>: Bus voltage magnitudes (</a:t>
            </a:r>
            <a:r>
              <a:rPr lang="en-IN" dirty="0" err="1"/>
              <a:t>pu</a:t>
            </a:r>
            <a:r>
              <a:rPr lang="en-IN" dirty="0"/>
              <a:t>), total system losses (MW).</a:t>
            </a:r>
          </a:p>
          <a:p>
            <a:pPr rtl="0">
              <a:buFont typeface="Arial" panose="020B0604020202020204" pitchFamily="34" charset="0"/>
              <a:buChar char="•"/>
            </a:pPr>
            <a:r>
              <a:rPr lang="en-IN" b="1" dirty="0"/>
              <a:t>Key Point</a:t>
            </a:r>
            <a:r>
              <a:rPr lang="en-IN" dirty="0"/>
              <a:t>: Systematic simulation approach using power flow analysis.</a:t>
            </a:r>
          </a:p>
        </p:txBody>
      </p:sp>
      <p:sp>
        <p:nvSpPr>
          <p:cNvPr id="3" name="TextBox 2">
            <a:extLst>
              <a:ext uri="{FF2B5EF4-FFF2-40B4-BE49-F238E27FC236}">
                <a16:creationId xmlns:a16="http://schemas.microsoft.com/office/drawing/2014/main" id="{FE385891-2633-2046-DD4E-27C535F7D9D3}"/>
              </a:ext>
            </a:extLst>
          </p:cNvPr>
          <p:cNvSpPr txBox="1"/>
          <p:nvPr/>
        </p:nvSpPr>
        <p:spPr>
          <a:xfrm>
            <a:off x="670560" y="2958785"/>
            <a:ext cx="9525000" cy="2308324"/>
          </a:xfrm>
          <a:prstGeom prst="rect">
            <a:avLst/>
          </a:prstGeom>
          <a:noFill/>
        </p:spPr>
        <p:txBody>
          <a:bodyPr wrap="square" rtlCol="0">
            <a:spAutoFit/>
          </a:bodyPr>
          <a:lstStyle/>
          <a:p>
            <a:pPr rtl="0">
              <a:buFont typeface="Arial" panose="020B0604020202020204" pitchFamily="34" charset="0"/>
              <a:buChar char="•"/>
            </a:pPr>
            <a:r>
              <a:rPr lang="en-IN" dirty="0"/>
              <a:t>MATPOWER, a powerful tool for power flow analysis, was used to simulate the IEEE 9-bus system under various conditions. It employs the Newton-Raphson method to solve the power flow equations, ensuring accurate results for voltage magnitudes and power losses.</a:t>
            </a:r>
          </a:p>
          <a:p>
            <a:pPr rtl="0">
              <a:buFont typeface="Arial" panose="020B0604020202020204" pitchFamily="34" charset="0"/>
              <a:buChar char="•"/>
            </a:pPr>
            <a:r>
              <a:rPr lang="en-IN" dirty="0"/>
              <a:t> The Newton-Raphson power flow equations are:</a:t>
            </a:r>
            <a:br>
              <a:rPr lang="en-IN" dirty="0"/>
            </a:br>
            <a:r>
              <a:rPr lang="en-IN" dirty="0" err="1"/>
              <a:t>P_k</a:t>
            </a:r>
            <a:r>
              <a:rPr lang="en-IN" dirty="0"/>
              <a:t> = </a:t>
            </a:r>
            <a:r>
              <a:rPr lang="el-GR" dirty="0"/>
              <a:t>Σ |</a:t>
            </a:r>
            <a:r>
              <a:rPr lang="en-IN" dirty="0" err="1"/>
              <a:t>Y_ki</a:t>
            </a:r>
            <a:r>
              <a:rPr lang="en-IN" dirty="0"/>
              <a:t> </a:t>
            </a:r>
            <a:r>
              <a:rPr lang="en-IN" dirty="0" err="1"/>
              <a:t>V_i</a:t>
            </a:r>
            <a:r>
              <a:rPr lang="en-IN" dirty="0"/>
              <a:t> </a:t>
            </a:r>
            <a:r>
              <a:rPr lang="en-IN" dirty="0" err="1"/>
              <a:t>V_k</a:t>
            </a:r>
            <a:r>
              <a:rPr lang="en-IN" dirty="0"/>
              <a:t>| cos(</a:t>
            </a:r>
            <a:r>
              <a:rPr lang="el-GR" dirty="0"/>
              <a:t>θ_</a:t>
            </a:r>
            <a:r>
              <a:rPr lang="en-IN" dirty="0"/>
              <a:t>ki + </a:t>
            </a:r>
            <a:r>
              <a:rPr lang="el-GR" dirty="0"/>
              <a:t>δ_</a:t>
            </a:r>
            <a:r>
              <a:rPr lang="en-IN" dirty="0" err="1"/>
              <a:t>i</a:t>
            </a:r>
            <a:r>
              <a:rPr lang="en-IN" dirty="0"/>
              <a:t> - </a:t>
            </a:r>
            <a:r>
              <a:rPr lang="el-GR" dirty="0"/>
              <a:t>δ_</a:t>
            </a:r>
            <a:r>
              <a:rPr lang="en-IN" dirty="0"/>
              <a:t>k)</a:t>
            </a:r>
            <a:br>
              <a:rPr lang="en-IN" dirty="0"/>
            </a:br>
            <a:r>
              <a:rPr lang="en-IN" dirty="0" err="1"/>
              <a:t>Q_k</a:t>
            </a:r>
            <a:r>
              <a:rPr lang="en-IN" dirty="0"/>
              <a:t> = -</a:t>
            </a:r>
            <a:r>
              <a:rPr lang="el-GR" dirty="0"/>
              <a:t>Σ |</a:t>
            </a:r>
            <a:r>
              <a:rPr lang="en-IN" dirty="0" err="1"/>
              <a:t>Y_ki</a:t>
            </a:r>
            <a:r>
              <a:rPr lang="en-IN" dirty="0"/>
              <a:t> </a:t>
            </a:r>
            <a:r>
              <a:rPr lang="en-IN" dirty="0" err="1"/>
              <a:t>V_i</a:t>
            </a:r>
            <a:r>
              <a:rPr lang="en-IN" dirty="0"/>
              <a:t> </a:t>
            </a:r>
            <a:r>
              <a:rPr lang="en-IN" dirty="0" err="1"/>
              <a:t>V_k</a:t>
            </a:r>
            <a:r>
              <a:rPr lang="en-IN" dirty="0"/>
              <a:t>| sin(</a:t>
            </a:r>
            <a:r>
              <a:rPr lang="el-GR" dirty="0"/>
              <a:t>θ_</a:t>
            </a:r>
            <a:r>
              <a:rPr lang="en-IN" dirty="0"/>
              <a:t>ki + </a:t>
            </a:r>
            <a:r>
              <a:rPr lang="el-GR" dirty="0"/>
              <a:t>δ_</a:t>
            </a:r>
            <a:r>
              <a:rPr lang="en-IN" dirty="0" err="1"/>
              <a:t>i</a:t>
            </a:r>
            <a:r>
              <a:rPr lang="en-IN" dirty="0"/>
              <a:t> - </a:t>
            </a:r>
            <a:r>
              <a:rPr lang="el-GR" dirty="0"/>
              <a:t>δ_</a:t>
            </a:r>
            <a:r>
              <a:rPr lang="en-IN" dirty="0"/>
              <a:t>k)</a:t>
            </a:r>
            <a:br>
              <a:rPr lang="en-IN" dirty="0"/>
            </a:br>
            <a:r>
              <a:rPr lang="en-IN" dirty="0"/>
              <a:t>These equations are solved iteratively to find the unknown voltages and angles.</a:t>
            </a:r>
          </a:p>
          <a:p>
            <a:endParaRPr lang="en-IN" dirty="0"/>
          </a:p>
        </p:txBody>
      </p:sp>
    </p:spTree>
    <p:extLst>
      <p:ext uri="{BB962C8B-B14F-4D97-AF65-F5344CB8AC3E}">
        <p14:creationId xmlns:p14="http://schemas.microsoft.com/office/powerpoint/2010/main" val="3786907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BBA03-4A4F-7B59-828C-9D8494520A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CB41FE-A1C0-F223-45AC-E3E3F2CC0BE4}"/>
              </a:ext>
            </a:extLst>
          </p:cNvPr>
          <p:cNvSpPr>
            <a:spLocks noGrp="1"/>
          </p:cNvSpPr>
          <p:nvPr>
            <p:ph type="title"/>
          </p:nvPr>
        </p:nvSpPr>
        <p:spPr>
          <a:xfrm>
            <a:off x="540554" y="510988"/>
            <a:ext cx="5864352" cy="457200"/>
          </a:xfrm>
        </p:spPr>
        <p:txBody>
          <a:bodyPr>
            <a:noAutofit/>
          </a:bodyPr>
          <a:lstStyle/>
          <a:p>
            <a:r>
              <a:rPr lang="en-IN" sz="2000" b="1" dirty="0"/>
              <a:t>0)Base Case </a:t>
            </a:r>
          </a:p>
        </p:txBody>
      </p:sp>
      <p:sp>
        <p:nvSpPr>
          <p:cNvPr id="4" name="TextBox 3">
            <a:extLst>
              <a:ext uri="{FF2B5EF4-FFF2-40B4-BE49-F238E27FC236}">
                <a16:creationId xmlns:a16="http://schemas.microsoft.com/office/drawing/2014/main" id="{F9B9CECD-938F-A0EB-9B45-3221227C2CDD}"/>
              </a:ext>
            </a:extLst>
          </p:cNvPr>
          <p:cNvSpPr txBox="1"/>
          <p:nvPr/>
        </p:nvSpPr>
        <p:spPr>
          <a:xfrm>
            <a:off x="5646655" y="2969443"/>
            <a:ext cx="65" cy="276999"/>
          </a:xfrm>
          <a:prstGeom prst="rect">
            <a:avLst/>
          </a:prstGeom>
          <a:noFill/>
        </p:spPr>
        <p:txBody>
          <a:bodyPr wrap="none" lIns="0" tIns="0" rIns="0" bIns="0" rtlCol="0">
            <a:spAutoFit/>
          </a:bodyPr>
          <a:lstStyle/>
          <a:p>
            <a:endParaRPr lang="en-IN" dirty="0"/>
          </a:p>
        </p:txBody>
      </p:sp>
      <p:sp>
        <p:nvSpPr>
          <p:cNvPr id="6" name="Picture Placeholder 5">
            <a:extLst>
              <a:ext uri="{FF2B5EF4-FFF2-40B4-BE49-F238E27FC236}">
                <a16:creationId xmlns:a16="http://schemas.microsoft.com/office/drawing/2014/main" id="{F6BA6B56-1BF6-4CC7-8D21-D9439480649D}"/>
              </a:ext>
            </a:extLst>
          </p:cNvPr>
          <p:cNvSpPr>
            <a:spLocks noGrp="1"/>
          </p:cNvSpPr>
          <p:nvPr>
            <p:ph type="pic" sz="quarter" idx="10"/>
          </p:nvPr>
        </p:nvSpPr>
        <p:spPr/>
        <p:txBody>
          <a:bodyPr/>
          <a:lstStyle/>
          <a:p>
            <a:r>
              <a:rPr lang="en-IN" dirty="0"/>
              <a:t>.</a:t>
            </a:r>
          </a:p>
        </p:txBody>
      </p:sp>
      <p:sp>
        <p:nvSpPr>
          <p:cNvPr id="5" name="TextBox 4">
            <a:extLst>
              <a:ext uri="{FF2B5EF4-FFF2-40B4-BE49-F238E27FC236}">
                <a16:creationId xmlns:a16="http://schemas.microsoft.com/office/drawing/2014/main" id="{83941BE6-F483-739D-67C5-F29CE0991FE4}"/>
              </a:ext>
            </a:extLst>
          </p:cNvPr>
          <p:cNvSpPr txBox="1"/>
          <p:nvPr/>
        </p:nvSpPr>
        <p:spPr>
          <a:xfrm>
            <a:off x="381163" y="1103620"/>
            <a:ext cx="6103620" cy="3416320"/>
          </a:xfrm>
          <a:prstGeom prst="rect">
            <a:avLst/>
          </a:prstGeom>
          <a:noFill/>
        </p:spPr>
        <p:txBody>
          <a:bodyPr wrap="square">
            <a:spAutoFit/>
          </a:bodyPr>
          <a:lstStyle/>
          <a:p>
            <a:pPr rtl="0">
              <a:buFont typeface="Arial" panose="020B0604020202020204" pitchFamily="34" charset="0"/>
              <a:buChar char="•"/>
            </a:pPr>
            <a:r>
              <a:rPr lang="en-IN" b="1" dirty="0"/>
              <a:t>Scenario</a:t>
            </a:r>
            <a:r>
              <a:rPr lang="en-IN" dirty="0"/>
              <a:t>: Unmodified IEEE 9-bus system.</a:t>
            </a:r>
          </a:p>
          <a:p>
            <a:pPr rtl="0">
              <a:buFont typeface="Arial" panose="020B0604020202020204" pitchFamily="34" charset="0"/>
              <a:buChar char="•"/>
            </a:pPr>
            <a:r>
              <a:rPr lang="en-IN" b="1" dirty="0"/>
              <a:t>Results</a:t>
            </a:r>
            <a:r>
              <a:rPr lang="en-IN" dirty="0"/>
              <a:t>:</a:t>
            </a:r>
          </a:p>
          <a:p>
            <a:pPr marL="742950" lvl="1" indent="-285750" rtl="0">
              <a:buFont typeface="Arial" panose="020B0604020202020204" pitchFamily="34" charset="0"/>
              <a:buChar char="•"/>
            </a:pPr>
            <a:r>
              <a:rPr lang="en-IN" dirty="0"/>
              <a:t>Total Losses: 4.64 MW (Generation: 319.64 MW, Load: 315.00 MW).</a:t>
            </a:r>
          </a:p>
          <a:p>
            <a:pPr marL="742950" lvl="1" indent="-285750" rtl="0">
              <a:buFont typeface="Arial" panose="020B0604020202020204" pitchFamily="34" charset="0"/>
              <a:buChar char="•"/>
            </a:pPr>
            <a:r>
              <a:rPr lang="en-IN" dirty="0"/>
              <a:t>Bus Voltages:</a:t>
            </a:r>
          </a:p>
          <a:p>
            <a:pPr marL="1143000" lvl="2" indent="-228600" rtl="0">
              <a:buFont typeface="Arial" panose="020B0604020202020204" pitchFamily="34" charset="0"/>
              <a:buChar char="•"/>
            </a:pPr>
            <a:r>
              <a:rPr lang="en-IN" dirty="0"/>
              <a:t>Bus 1: 1.040 </a:t>
            </a:r>
            <a:r>
              <a:rPr lang="en-IN" dirty="0" err="1"/>
              <a:t>pu</a:t>
            </a:r>
            <a:endParaRPr lang="en-IN" dirty="0"/>
          </a:p>
          <a:p>
            <a:pPr marL="1143000" lvl="2" indent="-228600" rtl="0">
              <a:buFont typeface="Arial" panose="020B0604020202020204" pitchFamily="34" charset="0"/>
              <a:buChar char="•"/>
            </a:pPr>
            <a:r>
              <a:rPr lang="en-IN" dirty="0"/>
              <a:t>Bus 5: 0.996 </a:t>
            </a:r>
            <a:r>
              <a:rPr lang="en-IN" dirty="0" err="1"/>
              <a:t>pu</a:t>
            </a:r>
            <a:endParaRPr lang="en-IN" dirty="0"/>
          </a:p>
          <a:p>
            <a:pPr marL="1143000" lvl="2" indent="-228600" rtl="0">
              <a:buFont typeface="Arial" panose="020B0604020202020204" pitchFamily="34" charset="0"/>
              <a:buChar char="•"/>
            </a:pPr>
            <a:r>
              <a:rPr lang="en-IN" dirty="0"/>
              <a:t>Bus 6: 1.012 </a:t>
            </a:r>
            <a:r>
              <a:rPr lang="en-IN" dirty="0" err="1"/>
              <a:t>pu</a:t>
            </a:r>
            <a:endParaRPr lang="en-IN" dirty="0"/>
          </a:p>
          <a:p>
            <a:pPr marL="1143000" lvl="2" indent="-228600" rtl="0">
              <a:buFont typeface="Arial" panose="020B0604020202020204" pitchFamily="34" charset="0"/>
              <a:buChar char="•"/>
            </a:pPr>
            <a:r>
              <a:rPr lang="en-IN" dirty="0"/>
              <a:t>Bus 8: 1.000 </a:t>
            </a:r>
            <a:r>
              <a:rPr lang="en-IN" dirty="0" err="1"/>
              <a:t>pu</a:t>
            </a:r>
            <a:endParaRPr lang="en-IN" dirty="0"/>
          </a:p>
          <a:p>
            <a:pPr marL="1143000" lvl="2" indent="-228600" rtl="0">
              <a:buFont typeface="Arial" panose="020B0604020202020204" pitchFamily="34" charset="0"/>
              <a:buChar char="•"/>
            </a:pPr>
            <a:r>
              <a:rPr lang="en-IN" dirty="0"/>
              <a:t>Bus 9: 1.026 </a:t>
            </a:r>
            <a:r>
              <a:rPr lang="en-IN" dirty="0" err="1"/>
              <a:t>pu</a:t>
            </a:r>
            <a:endParaRPr lang="en-IN" dirty="0"/>
          </a:p>
          <a:p>
            <a:pPr rtl="0">
              <a:buFont typeface="Arial" panose="020B0604020202020204" pitchFamily="34" charset="0"/>
              <a:buChar char="•"/>
            </a:pPr>
            <a:r>
              <a:rPr lang="en-IN" b="1" dirty="0"/>
              <a:t>Key Point</a:t>
            </a:r>
            <a:r>
              <a:rPr lang="en-IN" dirty="0"/>
              <a:t>: Baseline voltages within standard limits (0.95–1.05 </a:t>
            </a:r>
            <a:r>
              <a:rPr lang="en-IN" dirty="0" err="1"/>
              <a:t>pu</a:t>
            </a:r>
            <a:r>
              <a:rPr lang="en-IN" dirty="0"/>
              <a:t>).</a:t>
            </a:r>
          </a:p>
        </p:txBody>
      </p:sp>
      <p:sp>
        <p:nvSpPr>
          <p:cNvPr id="7" name="TextBox 6">
            <a:extLst>
              <a:ext uri="{FF2B5EF4-FFF2-40B4-BE49-F238E27FC236}">
                <a16:creationId xmlns:a16="http://schemas.microsoft.com/office/drawing/2014/main" id="{FF1A4A87-1944-A88D-899E-D8A16362B8C3}"/>
              </a:ext>
            </a:extLst>
          </p:cNvPr>
          <p:cNvSpPr txBox="1"/>
          <p:nvPr/>
        </p:nvSpPr>
        <p:spPr>
          <a:xfrm>
            <a:off x="417273" y="4519940"/>
            <a:ext cx="5753898" cy="2031325"/>
          </a:xfrm>
          <a:prstGeom prst="rect">
            <a:avLst/>
          </a:prstGeom>
          <a:noFill/>
        </p:spPr>
        <p:txBody>
          <a:bodyPr wrap="square" rtlCol="0">
            <a:spAutoFit/>
          </a:bodyPr>
          <a:lstStyle/>
          <a:p>
            <a:pPr rtl="0">
              <a:buFont typeface="Arial" panose="020B0604020202020204" pitchFamily="34" charset="0"/>
              <a:buChar char="•"/>
            </a:pPr>
            <a:r>
              <a:rPr lang="en-US" dirty="0"/>
              <a:t> The base case serves as a benchmark, with initial power losses of 4.64 MW (from MATPOWER results). Key bus voltages are within acceptable limits, such as 1.040 </a:t>
            </a:r>
            <a:r>
              <a:rPr lang="en-US" dirty="0" err="1"/>
              <a:t>pu</a:t>
            </a:r>
            <a:r>
              <a:rPr lang="en-US" dirty="0"/>
              <a:t> at Bus 1 and 0.996 </a:t>
            </a:r>
            <a:r>
              <a:rPr lang="en-US" dirty="0" err="1"/>
              <a:t>pu</a:t>
            </a:r>
            <a:r>
              <a:rPr lang="en-US" dirty="0"/>
              <a:t> at Bus 5.</a:t>
            </a:r>
          </a:p>
          <a:p>
            <a:pPr rtl="0">
              <a:buFont typeface="Arial" panose="020B0604020202020204" pitchFamily="34" charset="0"/>
              <a:buChar char="•"/>
            </a:pPr>
            <a:r>
              <a:rPr lang="en-US" dirty="0"/>
              <a:t> Total System Losses = Σ </a:t>
            </a:r>
            <a:r>
              <a:rPr lang="en-US" dirty="0" err="1"/>
              <a:t>P_generated</a:t>
            </a:r>
            <a:r>
              <a:rPr lang="en-US" dirty="0"/>
              <a:t> - Σ </a:t>
            </a:r>
            <a:r>
              <a:rPr lang="en-US" dirty="0" err="1"/>
              <a:t>P_load</a:t>
            </a:r>
            <a:r>
              <a:rPr lang="en-US" dirty="0"/>
              <a:t>, where </a:t>
            </a:r>
            <a:r>
              <a:rPr lang="en-US" dirty="0" err="1"/>
              <a:t>P_generated</a:t>
            </a:r>
            <a:r>
              <a:rPr lang="en-US" dirty="0"/>
              <a:t> and </a:t>
            </a:r>
            <a:r>
              <a:rPr lang="en-US" dirty="0" err="1"/>
              <a:t>P_load</a:t>
            </a:r>
            <a:r>
              <a:rPr lang="en-US" dirty="0"/>
              <a:t> are in MW. This formula quantifies the power dissipated in the system.</a:t>
            </a:r>
          </a:p>
        </p:txBody>
      </p:sp>
      <p:pic>
        <p:nvPicPr>
          <p:cNvPr id="8" name="Picture 7" descr="A diagram of a diagram&#10;&#10;AI-generated content may be incorrect.">
            <a:extLst>
              <a:ext uri="{FF2B5EF4-FFF2-40B4-BE49-F238E27FC236}">
                <a16:creationId xmlns:a16="http://schemas.microsoft.com/office/drawing/2014/main" id="{769FB090-94B9-818C-94D6-4343F5CDE513}"/>
              </a:ext>
            </a:extLst>
          </p:cNvPr>
          <p:cNvPicPr>
            <a:picLocks noChangeAspect="1"/>
          </p:cNvPicPr>
          <p:nvPr/>
        </p:nvPicPr>
        <p:blipFill>
          <a:blip r:embed="rId2"/>
          <a:srcRect l="14243" r="21147"/>
          <a:stretch/>
        </p:blipFill>
        <p:spPr>
          <a:xfrm>
            <a:off x="6644174" y="1"/>
            <a:ext cx="5528344" cy="3766655"/>
          </a:xfrm>
          <a:prstGeom prst="rect">
            <a:avLst/>
          </a:prstGeom>
        </p:spPr>
      </p:pic>
      <p:pic>
        <p:nvPicPr>
          <p:cNvPr id="9" name="Picture 8">
            <a:extLst>
              <a:ext uri="{FF2B5EF4-FFF2-40B4-BE49-F238E27FC236}">
                <a16:creationId xmlns:a16="http://schemas.microsoft.com/office/drawing/2014/main" id="{3394A663-3A8B-ADBF-C765-28115D58EE2A}"/>
              </a:ext>
            </a:extLst>
          </p:cNvPr>
          <p:cNvPicPr/>
          <p:nvPr/>
        </p:nvPicPr>
        <p:blipFill>
          <a:blip r:embed="rId3"/>
          <a:stretch>
            <a:fillRect/>
          </a:stretch>
        </p:blipFill>
        <p:spPr>
          <a:xfrm>
            <a:off x="6662068" y="3766656"/>
            <a:ext cx="5528344" cy="3091343"/>
          </a:xfrm>
          <a:prstGeom prst="rect">
            <a:avLst/>
          </a:prstGeom>
        </p:spPr>
      </p:pic>
      <p:sp>
        <p:nvSpPr>
          <p:cNvPr id="10" name="TextBox 9">
            <a:extLst>
              <a:ext uri="{FF2B5EF4-FFF2-40B4-BE49-F238E27FC236}">
                <a16:creationId xmlns:a16="http://schemas.microsoft.com/office/drawing/2014/main" id="{09D7D0E0-4110-6BE8-CDC3-3DBF784EE2AD}"/>
              </a:ext>
            </a:extLst>
          </p:cNvPr>
          <p:cNvSpPr txBox="1"/>
          <p:nvPr/>
        </p:nvSpPr>
        <p:spPr>
          <a:xfrm>
            <a:off x="7749540" y="3878580"/>
            <a:ext cx="3345180" cy="261610"/>
          </a:xfrm>
          <a:prstGeom prst="rect">
            <a:avLst/>
          </a:prstGeom>
          <a:solidFill>
            <a:schemeClr val="bg2"/>
          </a:solidFill>
        </p:spPr>
        <p:txBody>
          <a:bodyPr wrap="square" rtlCol="0">
            <a:spAutoFit/>
          </a:bodyPr>
          <a:lstStyle/>
          <a:p>
            <a:r>
              <a:rPr lang="en-US" sz="1100" dirty="0" err="1"/>
              <a:t>figb</a:t>
            </a:r>
            <a:r>
              <a:rPr lang="en-US" sz="1100" dirty="0"/>
              <a:t>-Standard Bus data of IEEE9 bus system</a:t>
            </a:r>
            <a:endParaRPr lang="en-IN" sz="1100" dirty="0"/>
          </a:p>
        </p:txBody>
      </p:sp>
      <p:sp>
        <p:nvSpPr>
          <p:cNvPr id="11" name="TextBox 10">
            <a:extLst>
              <a:ext uri="{FF2B5EF4-FFF2-40B4-BE49-F238E27FC236}">
                <a16:creationId xmlns:a16="http://schemas.microsoft.com/office/drawing/2014/main" id="{F38A4DE2-820E-F17B-77DE-B72DB0D0FA7A}"/>
              </a:ext>
            </a:extLst>
          </p:cNvPr>
          <p:cNvSpPr txBox="1"/>
          <p:nvPr/>
        </p:nvSpPr>
        <p:spPr>
          <a:xfrm>
            <a:off x="7749540" y="3121"/>
            <a:ext cx="3345180" cy="261610"/>
          </a:xfrm>
          <a:prstGeom prst="rect">
            <a:avLst/>
          </a:prstGeom>
          <a:solidFill>
            <a:schemeClr val="bg2"/>
          </a:solidFill>
        </p:spPr>
        <p:txBody>
          <a:bodyPr wrap="square" rtlCol="0">
            <a:spAutoFit/>
          </a:bodyPr>
          <a:lstStyle/>
          <a:p>
            <a:r>
              <a:rPr lang="en-US" sz="1100" dirty="0" err="1"/>
              <a:t>figa</a:t>
            </a:r>
            <a:r>
              <a:rPr lang="en-US" sz="1100" dirty="0"/>
              <a:t>- IEEE9 bus system</a:t>
            </a:r>
            <a:endParaRPr lang="en-IN" sz="1100" dirty="0"/>
          </a:p>
        </p:txBody>
      </p:sp>
    </p:spTree>
    <p:extLst>
      <p:ext uri="{BB962C8B-B14F-4D97-AF65-F5344CB8AC3E}">
        <p14:creationId xmlns:p14="http://schemas.microsoft.com/office/powerpoint/2010/main" val="156212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90218-38C2-2A86-BB26-0602EEF6C2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00304A-0160-CA5B-26C7-C6FA2927A346}"/>
              </a:ext>
            </a:extLst>
          </p:cNvPr>
          <p:cNvSpPr>
            <a:spLocks noGrp="1"/>
          </p:cNvSpPr>
          <p:nvPr>
            <p:ph type="title"/>
          </p:nvPr>
        </p:nvSpPr>
        <p:spPr>
          <a:xfrm>
            <a:off x="838200" y="567980"/>
            <a:ext cx="5864352" cy="376084"/>
          </a:xfrm>
        </p:spPr>
        <p:txBody>
          <a:bodyPr>
            <a:normAutofit/>
          </a:bodyPr>
          <a:lstStyle/>
          <a:p>
            <a:pPr rtl="0"/>
            <a:r>
              <a:rPr lang="en-IN" sz="2000" b="1" dirty="0"/>
              <a:t>0)Base Case (Voltages)</a:t>
            </a:r>
          </a:p>
        </p:txBody>
      </p:sp>
      <p:sp>
        <p:nvSpPr>
          <p:cNvPr id="4" name="TextBox 3">
            <a:extLst>
              <a:ext uri="{FF2B5EF4-FFF2-40B4-BE49-F238E27FC236}">
                <a16:creationId xmlns:a16="http://schemas.microsoft.com/office/drawing/2014/main" id="{06917A4B-42A3-3314-D025-19F9BB301BDE}"/>
              </a:ext>
            </a:extLst>
          </p:cNvPr>
          <p:cNvSpPr txBox="1"/>
          <p:nvPr/>
        </p:nvSpPr>
        <p:spPr>
          <a:xfrm>
            <a:off x="5646655" y="2969443"/>
            <a:ext cx="65" cy="276999"/>
          </a:xfrm>
          <a:prstGeom prst="rect">
            <a:avLst/>
          </a:prstGeom>
          <a:noFill/>
        </p:spPr>
        <p:txBody>
          <a:bodyPr wrap="none" lIns="0" tIns="0" rIns="0" bIns="0" rtlCol="0">
            <a:spAutoFit/>
          </a:bodyPr>
          <a:lstStyle/>
          <a:p>
            <a:endParaRPr lang="en-IN" dirty="0"/>
          </a:p>
        </p:txBody>
      </p:sp>
      <p:graphicFrame>
        <p:nvGraphicFramePr>
          <p:cNvPr id="6" name="Table 5">
            <a:extLst>
              <a:ext uri="{FF2B5EF4-FFF2-40B4-BE49-F238E27FC236}">
                <a16:creationId xmlns:a16="http://schemas.microsoft.com/office/drawing/2014/main" id="{0041D7A5-1BD9-4E95-3CD1-CA1130F696F9}"/>
              </a:ext>
            </a:extLst>
          </p:cNvPr>
          <p:cNvGraphicFramePr>
            <a:graphicFrameLocks noGrp="1"/>
          </p:cNvGraphicFramePr>
          <p:nvPr>
            <p:extLst>
              <p:ext uri="{D42A27DB-BD31-4B8C-83A1-F6EECF244321}">
                <p14:modId xmlns:p14="http://schemas.microsoft.com/office/powerpoint/2010/main" val="3587672199"/>
              </p:ext>
            </p:extLst>
          </p:nvPr>
        </p:nvGraphicFramePr>
        <p:xfrm>
          <a:off x="1010266" y="2184698"/>
          <a:ext cx="3683588" cy="2356822"/>
        </p:xfrm>
        <a:graphic>
          <a:graphicData uri="http://schemas.openxmlformats.org/drawingml/2006/table">
            <a:tbl>
              <a:tblPr>
                <a:tableStyleId>{616DA210-FB5B-4158-B5E0-FEB733F419BA}</a:tableStyleId>
              </a:tblPr>
              <a:tblGrid>
                <a:gridCol w="1841794">
                  <a:extLst>
                    <a:ext uri="{9D8B030D-6E8A-4147-A177-3AD203B41FA5}">
                      <a16:colId xmlns:a16="http://schemas.microsoft.com/office/drawing/2014/main" val="3807572071"/>
                    </a:ext>
                  </a:extLst>
                </a:gridCol>
                <a:gridCol w="1841794">
                  <a:extLst>
                    <a:ext uri="{9D8B030D-6E8A-4147-A177-3AD203B41FA5}">
                      <a16:colId xmlns:a16="http://schemas.microsoft.com/office/drawing/2014/main" val="2609918419"/>
                    </a:ext>
                  </a:extLst>
                </a:gridCol>
              </a:tblGrid>
              <a:tr h="528022">
                <a:tc>
                  <a:txBody>
                    <a:bodyPr/>
                    <a:lstStyle/>
                    <a:p>
                      <a:pPr rtl="0">
                        <a:buNone/>
                      </a:pPr>
                      <a:r>
                        <a:rPr lang="en-IN" dirty="0"/>
                        <a:t>Bus</a:t>
                      </a:r>
                    </a:p>
                  </a:txBody>
                  <a:tcPr anchor="ctr"/>
                </a:tc>
                <a:tc>
                  <a:txBody>
                    <a:bodyPr/>
                    <a:lstStyle/>
                    <a:p>
                      <a:pPr rtl="0">
                        <a:buNone/>
                      </a:pPr>
                      <a:r>
                        <a:rPr lang="en-IN"/>
                        <a:t>Voltage (pu)</a:t>
                      </a:r>
                    </a:p>
                  </a:txBody>
                  <a:tcPr anchor="ctr"/>
                </a:tc>
                <a:extLst>
                  <a:ext uri="{0D108BD9-81ED-4DB2-BD59-A6C34878D82A}">
                    <a16:rowId xmlns:a16="http://schemas.microsoft.com/office/drawing/2014/main" val="1643279102"/>
                  </a:ext>
                </a:extLst>
              </a:tr>
              <a:tr h="331805">
                <a:tc>
                  <a:txBody>
                    <a:bodyPr/>
                    <a:lstStyle/>
                    <a:p>
                      <a:pPr>
                        <a:buNone/>
                      </a:pPr>
                      <a:r>
                        <a:rPr lang="en-IN"/>
                        <a:t>1</a:t>
                      </a:r>
                    </a:p>
                  </a:txBody>
                  <a:tcPr anchor="ctr"/>
                </a:tc>
                <a:tc>
                  <a:txBody>
                    <a:bodyPr/>
                    <a:lstStyle/>
                    <a:p>
                      <a:pPr>
                        <a:buNone/>
                      </a:pPr>
                      <a:r>
                        <a:rPr lang="en-IN"/>
                        <a:t>1.040</a:t>
                      </a:r>
                    </a:p>
                  </a:txBody>
                  <a:tcPr anchor="ctr"/>
                </a:tc>
                <a:extLst>
                  <a:ext uri="{0D108BD9-81ED-4DB2-BD59-A6C34878D82A}">
                    <a16:rowId xmlns:a16="http://schemas.microsoft.com/office/drawing/2014/main" val="2286477179"/>
                  </a:ext>
                </a:extLst>
              </a:tr>
              <a:tr h="331805">
                <a:tc>
                  <a:txBody>
                    <a:bodyPr/>
                    <a:lstStyle/>
                    <a:p>
                      <a:pPr>
                        <a:buNone/>
                      </a:pPr>
                      <a:r>
                        <a:rPr lang="en-IN" dirty="0"/>
                        <a:t>2</a:t>
                      </a:r>
                    </a:p>
                  </a:txBody>
                  <a:tcPr anchor="ctr"/>
                </a:tc>
                <a:tc>
                  <a:txBody>
                    <a:bodyPr/>
                    <a:lstStyle/>
                    <a:p>
                      <a:pPr>
                        <a:buNone/>
                      </a:pPr>
                      <a:r>
                        <a:rPr lang="en-IN" dirty="0"/>
                        <a:t>1.025</a:t>
                      </a:r>
                    </a:p>
                  </a:txBody>
                  <a:tcPr anchor="ctr"/>
                </a:tc>
                <a:extLst>
                  <a:ext uri="{0D108BD9-81ED-4DB2-BD59-A6C34878D82A}">
                    <a16:rowId xmlns:a16="http://schemas.microsoft.com/office/drawing/2014/main" val="1619277248"/>
                  </a:ext>
                </a:extLst>
              </a:tr>
              <a:tr h="331805">
                <a:tc>
                  <a:txBody>
                    <a:bodyPr/>
                    <a:lstStyle/>
                    <a:p>
                      <a:pPr>
                        <a:buNone/>
                      </a:pPr>
                      <a:r>
                        <a:rPr lang="en-IN" dirty="0"/>
                        <a:t>3</a:t>
                      </a:r>
                    </a:p>
                  </a:txBody>
                  <a:tcPr anchor="ctr"/>
                </a:tc>
                <a:tc>
                  <a:txBody>
                    <a:bodyPr/>
                    <a:lstStyle/>
                    <a:p>
                      <a:pPr>
                        <a:buNone/>
                      </a:pPr>
                      <a:r>
                        <a:rPr lang="en-IN"/>
                        <a:t>1.025</a:t>
                      </a:r>
                    </a:p>
                  </a:txBody>
                  <a:tcPr anchor="ctr"/>
                </a:tc>
                <a:extLst>
                  <a:ext uri="{0D108BD9-81ED-4DB2-BD59-A6C34878D82A}">
                    <a16:rowId xmlns:a16="http://schemas.microsoft.com/office/drawing/2014/main" val="1960279512"/>
                  </a:ext>
                </a:extLst>
              </a:tr>
              <a:tr h="331805">
                <a:tc>
                  <a:txBody>
                    <a:bodyPr/>
                    <a:lstStyle/>
                    <a:p>
                      <a:pPr>
                        <a:buNone/>
                      </a:pPr>
                      <a:r>
                        <a:rPr lang="en-IN"/>
                        <a:t>5</a:t>
                      </a:r>
                    </a:p>
                  </a:txBody>
                  <a:tcPr anchor="ctr"/>
                </a:tc>
                <a:tc>
                  <a:txBody>
                    <a:bodyPr/>
                    <a:lstStyle/>
                    <a:p>
                      <a:pPr>
                        <a:buNone/>
                      </a:pPr>
                      <a:r>
                        <a:rPr lang="en-IN"/>
                        <a:t>0.996</a:t>
                      </a:r>
                    </a:p>
                  </a:txBody>
                  <a:tcPr anchor="ctr"/>
                </a:tc>
                <a:extLst>
                  <a:ext uri="{0D108BD9-81ED-4DB2-BD59-A6C34878D82A}">
                    <a16:rowId xmlns:a16="http://schemas.microsoft.com/office/drawing/2014/main" val="4175532727"/>
                  </a:ext>
                </a:extLst>
              </a:tr>
              <a:tr h="331805">
                <a:tc>
                  <a:txBody>
                    <a:bodyPr/>
                    <a:lstStyle/>
                    <a:p>
                      <a:pPr>
                        <a:buNone/>
                      </a:pPr>
                      <a:r>
                        <a:rPr lang="en-IN"/>
                        <a:t>8</a:t>
                      </a:r>
                    </a:p>
                  </a:txBody>
                  <a:tcPr anchor="ctr"/>
                </a:tc>
                <a:tc>
                  <a:txBody>
                    <a:bodyPr/>
                    <a:lstStyle/>
                    <a:p>
                      <a:pPr>
                        <a:buNone/>
                      </a:pPr>
                      <a:r>
                        <a:rPr lang="en-IN" dirty="0"/>
                        <a:t>1.000</a:t>
                      </a:r>
                    </a:p>
                  </a:txBody>
                  <a:tcPr anchor="ctr"/>
                </a:tc>
                <a:extLst>
                  <a:ext uri="{0D108BD9-81ED-4DB2-BD59-A6C34878D82A}">
                    <a16:rowId xmlns:a16="http://schemas.microsoft.com/office/drawing/2014/main" val="1512331848"/>
                  </a:ext>
                </a:extLst>
              </a:tr>
            </a:tbl>
          </a:graphicData>
        </a:graphic>
      </p:graphicFrame>
      <p:sp>
        <p:nvSpPr>
          <p:cNvPr id="7" name="Rectangle 1">
            <a:extLst>
              <a:ext uri="{FF2B5EF4-FFF2-40B4-BE49-F238E27FC236}">
                <a16:creationId xmlns:a16="http://schemas.microsoft.com/office/drawing/2014/main" id="{4B7E9C93-208F-F7C0-4963-0BD833B64FDA}"/>
              </a:ext>
            </a:extLst>
          </p:cNvPr>
          <p:cNvSpPr>
            <a:spLocks noChangeArrowheads="1"/>
          </p:cNvSpPr>
          <p:nvPr/>
        </p:nvSpPr>
        <p:spPr bwMode="auto">
          <a:xfrm>
            <a:off x="887164" y="1001386"/>
            <a:ext cx="586415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Table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Key Point</a:t>
            </a:r>
            <a:r>
              <a:rPr kumimoji="0" lang="en-US" altLang="en-US" sz="1800" b="0" i="0" u="none" strike="noStrike" cap="none" normalizeH="0" baseline="0" dirty="0">
                <a:ln>
                  <a:noFill/>
                </a:ln>
                <a:solidFill>
                  <a:schemeClr val="tx1"/>
                </a:solidFill>
                <a:effectLst/>
                <a:latin typeface="Arial" panose="020B0604020202020204" pitchFamily="34" charset="0"/>
              </a:rPr>
              <a:t>: Stable voltages across key buses in the base case.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576BC7A-0523-A8B8-80B2-1D53514CFCE9}"/>
              </a:ext>
            </a:extLst>
          </p:cNvPr>
          <p:cNvSpPr txBox="1"/>
          <p:nvPr/>
        </p:nvSpPr>
        <p:spPr>
          <a:xfrm>
            <a:off x="887164" y="4544355"/>
            <a:ext cx="6065874" cy="2031325"/>
          </a:xfrm>
          <a:prstGeom prst="rect">
            <a:avLst/>
          </a:prstGeom>
          <a:noFill/>
        </p:spPr>
        <p:txBody>
          <a:bodyPr wrap="square" rtlCol="0">
            <a:spAutoFit/>
          </a:bodyPr>
          <a:lstStyle/>
          <a:p>
            <a:pPr rtl="0">
              <a:buFont typeface="Arial" panose="020B0604020202020204" pitchFamily="34" charset="0"/>
              <a:buChar char="•"/>
            </a:pPr>
            <a:r>
              <a:rPr lang="en-US" dirty="0"/>
              <a:t> In the base case, all bus voltages are within the standard operational limits of 0.95 to 1.05 </a:t>
            </a:r>
            <a:r>
              <a:rPr lang="en-US" dirty="0" err="1"/>
              <a:t>pu</a:t>
            </a:r>
            <a:r>
              <a:rPr lang="en-US" dirty="0"/>
              <a:t>, ensuring system reliability. For example, Bus 8 has a voltage of 1.000 </a:t>
            </a:r>
            <a:r>
              <a:rPr lang="en-US" dirty="0" err="1"/>
              <a:t>pu</a:t>
            </a:r>
            <a:r>
              <a:rPr lang="en-US" dirty="0"/>
              <a:t>, which is ideal.</a:t>
            </a:r>
          </a:p>
          <a:p>
            <a:pPr rtl="0">
              <a:buFont typeface="Arial" panose="020B0604020202020204" pitchFamily="34" charset="0"/>
              <a:buChar char="•"/>
            </a:pPr>
            <a:r>
              <a:rPr lang="en-US" dirty="0"/>
              <a:t> Acceptable voltage range: 0.95 </a:t>
            </a:r>
            <a:r>
              <a:rPr lang="en-US" dirty="0" err="1"/>
              <a:t>pu</a:t>
            </a:r>
            <a:r>
              <a:rPr lang="en-US" dirty="0"/>
              <a:t> ≤ V ≤ 1.05 </a:t>
            </a:r>
            <a:r>
              <a:rPr lang="en-US" dirty="0" err="1"/>
              <a:t>pu</a:t>
            </a:r>
            <a:r>
              <a:rPr lang="en-US" dirty="0"/>
              <a:t>, as per grid code standards.</a:t>
            </a:r>
          </a:p>
          <a:p>
            <a:endParaRPr lang="en-IN" dirty="0"/>
          </a:p>
        </p:txBody>
      </p:sp>
      <p:pic>
        <p:nvPicPr>
          <p:cNvPr id="302" name="Picture 301" descr="A table with numbers and lines&#10;&#10;AI-generated content may be incorrect.">
            <a:extLst>
              <a:ext uri="{FF2B5EF4-FFF2-40B4-BE49-F238E27FC236}">
                <a16:creationId xmlns:a16="http://schemas.microsoft.com/office/drawing/2014/main" id="{DDAFEC01-0FC6-652F-2405-F5747D766F12}"/>
              </a:ext>
            </a:extLst>
          </p:cNvPr>
          <p:cNvPicPr>
            <a:picLocks noChangeAspect="1"/>
          </p:cNvPicPr>
          <p:nvPr/>
        </p:nvPicPr>
        <p:blipFill>
          <a:blip r:embed="rId2"/>
          <a:stretch>
            <a:fillRect/>
          </a:stretch>
        </p:blipFill>
        <p:spPr>
          <a:xfrm>
            <a:off x="6751320" y="1536971"/>
            <a:ext cx="5445504" cy="2313576"/>
          </a:xfrm>
          <a:prstGeom prst="rect">
            <a:avLst/>
          </a:prstGeom>
        </p:spPr>
      </p:pic>
      <p:pic>
        <p:nvPicPr>
          <p:cNvPr id="303" name="Picture 302">
            <a:extLst>
              <a:ext uri="{FF2B5EF4-FFF2-40B4-BE49-F238E27FC236}">
                <a16:creationId xmlns:a16="http://schemas.microsoft.com/office/drawing/2014/main" id="{09766956-F757-611B-99D2-ED519B569D27}"/>
              </a:ext>
            </a:extLst>
          </p:cNvPr>
          <p:cNvPicPr/>
          <p:nvPr/>
        </p:nvPicPr>
        <p:blipFill>
          <a:blip r:embed="rId3"/>
          <a:stretch>
            <a:fillRect/>
          </a:stretch>
        </p:blipFill>
        <p:spPr>
          <a:xfrm>
            <a:off x="6751320" y="3850547"/>
            <a:ext cx="5439092" cy="2793534"/>
          </a:xfrm>
          <a:prstGeom prst="rect">
            <a:avLst/>
          </a:prstGeom>
        </p:spPr>
      </p:pic>
      <p:sp>
        <p:nvSpPr>
          <p:cNvPr id="305" name="TextBox 304">
            <a:extLst>
              <a:ext uri="{FF2B5EF4-FFF2-40B4-BE49-F238E27FC236}">
                <a16:creationId xmlns:a16="http://schemas.microsoft.com/office/drawing/2014/main" id="{B31D7C11-DA7B-A839-A60F-1BE7386381CB}"/>
              </a:ext>
            </a:extLst>
          </p:cNvPr>
          <p:cNvSpPr txBox="1"/>
          <p:nvPr/>
        </p:nvSpPr>
        <p:spPr>
          <a:xfrm>
            <a:off x="7688823" y="1013773"/>
            <a:ext cx="3550678" cy="430887"/>
          </a:xfrm>
          <a:prstGeom prst="rect">
            <a:avLst/>
          </a:prstGeom>
          <a:solidFill>
            <a:schemeClr val="bg2"/>
          </a:solidFill>
        </p:spPr>
        <p:txBody>
          <a:bodyPr wrap="square" rtlCol="0">
            <a:spAutoFit/>
          </a:bodyPr>
          <a:lstStyle/>
          <a:p>
            <a:r>
              <a:rPr lang="en-US" sz="1100" dirty="0" err="1"/>
              <a:t>figc</a:t>
            </a:r>
            <a:r>
              <a:rPr lang="en-US" sz="1100" dirty="0"/>
              <a:t>-Standard Line to line Data of IEEE 9 bus system</a:t>
            </a:r>
            <a:endParaRPr lang="en-IN" sz="1100" dirty="0"/>
          </a:p>
          <a:p>
            <a:endParaRPr lang="en-IN" sz="1100" dirty="0"/>
          </a:p>
        </p:txBody>
      </p:sp>
      <p:sp>
        <p:nvSpPr>
          <p:cNvPr id="308" name="TextBox 307">
            <a:extLst>
              <a:ext uri="{FF2B5EF4-FFF2-40B4-BE49-F238E27FC236}">
                <a16:creationId xmlns:a16="http://schemas.microsoft.com/office/drawing/2014/main" id="{3A3C6E9A-9F8D-986F-0509-A6DE529D3467}"/>
              </a:ext>
            </a:extLst>
          </p:cNvPr>
          <p:cNvSpPr txBox="1"/>
          <p:nvPr/>
        </p:nvSpPr>
        <p:spPr>
          <a:xfrm>
            <a:off x="7338302" y="3850547"/>
            <a:ext cx="4282198" cy="430887"/>
          </a:xfrm>
          <a:prstGeom prst="rect">
            <a:avLst/>
          </a:prstGeom>
          <a:solidFill>
            <a:schemeClr val="bg2"/>
          </a:solidFill>
        </p:spPr>
        <p:txBody>
          <a:bodyPr wrap="square" rtlCol="0">
            <a:spAutoFit/>
          </a:bodyPr>
          <a:lstStyle/>
          <a:p>
            <a:r>
              <a:rPr lang="en-US" sz="1100" dirty="0" err="1"/>
              <a:t>figd</a:t>
            </a:r>
            <a:r>
              <a:rPr lang="en-US" sz="1100" dirty="0"/>
              <a:t>-Standard Load flow solution of IEEE 9 bus system</a:t>
            </a:r>
            <a:endParaRPr lang="en-IN" sz="1100" dirty="0"/>
          </a:p>
          <a:p>
            <a:endParaRPr lang="en-IN" sz="1100" dirty="0"/>
          </a:p>
        </p:txBody>
      </p:sp>
    </p:spTree>
    <p:extLst>
      <p:ext uri="{BB962C8B-B14F-4D97-AF65-F5344CB8AC3E}">
        <p14:creationId xmlns:p14="http://schemas.microsoft.com/office/powerpoint/2010/main" val="3423623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3F1E-52B6-7D42-46CB-48BA10818F55}"/>
              </a:ext>
            </a:extLst>
          </p:cNvPr>
          <p:cNvSpPr>
            <a:spLocks noGrp="1"/>
          </p:cNvSpPr>
          <p:nvPr>
            <p:ph type="title"/>
          </p:nvPr>
        </p:nvSpPr>
        <p:spPr>
          <a:xfrm>
            <a:off x="569343" y="234207"/>
            <a:ext cx="5067716" cy="411480"/>
          </a:xfrm>
        </p:spPr>
        <p:txBody>
          <a:bodyPr>
            <a:normAutofit/>
          </a:bodyPr>
          <a:lstStyle/>
          <a:p>
            <a:r>
              <a:rPr lang="en-US" sz="2000" dirty="0"/>
              <a:t>0)</a:t>
            </a:r>
            <a:r>
              <a:rPr lang="en-US" sz="2000" dirty="0" err="1"/>
              <a:t>Matpower</a:t>
            </a:r>
            <a:r>
              <a:rPr lang="en-US" sz="2000" dirty="0"/>
              <a:t> IEEE9 bus Base Case</a:t>
            </a:r>
            <a:endParaRPr lang="en-IN" sz="2000" dirty="0"/>
          </a:p>
        </p:txBody>
      </p:sp>
      <p:grpSp>
        <p:nvGrpSpPr>
          <p:cNvPr id="8" name="Group 7">
            <a:extLst>
              <a:ext uri="{FF2B5EF4-FFF2-40B4-BE49-F238E27FC236}">
                <a16:creationId xmlns:a16="http://schemas.microsoft.com/office/drawing/2014/main" id="{6468101E-0B71-9986-C868-14169C9F976B}"/>
              </a:ext>
            </a:extLst>
          </p:cNvPr>
          <p:cNvGrpSpPr/>
          <p:nvPr/>
        </p:nvGrpSpPr>
        <p:grpSpPr>
          <a:xfrm>
            <a:off x="0" y="879894"/>
            <a:ext cx="6096000" cy="5978106"/>
            <a:chOff x="199215" y="871585"/>
            <a:chExt cx="5299364" cy="7047465"/>
          </a:xfrm>
        </p:grpSpPr>
        <p:pic>
          <p:nvPicPr>
            <p:cNvPr id="5" name="Picture 4" descr="A close-up of a test&#10;&#10;AI-generated content may be incorrect.">
              <a:extLst>
                <a:ext uri="{FF2B5EF4-FFF2-40B4-BE49-F238E27FC236}">
                  <a16:creationId xmlns:a16="http://schemas.microsoft.com/office/drawing/2014/main" id="{9D7A248A-8DFA-F5B2-B335-CC7748955ADC}"/>
                </a:ext>
              </a:extLst>
            </p:cNvPr>
            <p:cNvPicPr>
              <a:picLocks noChangeAspect="1"/>
            </p:cNvPicPr>
            <p:nvPr/>
          </p:nvPicPr>
          <p:blipFill>
            <a:blip r:embed="rId2"/>
            <a:srcRect t="38655" b="5627"/>
            <a:stretch/>
          </p:blipFill>
          <p:spPr>
            <a:xfrm>
              <a:off x="199215" y="871585"/>
              <a:ext cx="5299364" cy="3821185"/>
            </a:xfrm>
            <a:prstGeom prst="rect">
              <a:avLst/>
            </a:prstGeom>
            <a:ln>
              <a:solidFill>
                <a:schemeClr val="tx1"/>
              </a:solidFill>
            </a:ln>
          </p:spPr>
        </p:pic>
        <p:pic>
          <p:nvPicPr>
            <p:cNvPr id="7" name="Picture 6" descr="A close-up of a white sheet&#10;&#10;AI-generated content may be incorrect.">
              <a:extLst>
                <a:ext uri="{FF2B5EF4-FFF2-40B4-BE49-F238E27FC236}">
                  <a16:creationId xmlns:a16="http://schemas.microsoft.com/office/drawing/2014/main" id="{F02D671C-3484-DE14-F811-F6F69D6F7539}"/>
                </a:ext>
              </a:extLst>
            </p:cNvPr>
            <p:cNvPicPr>
              <a:picLocks noChangeAspect="1"/>
            </p:cNvPicPr>
            <p:nvPr/>
          </p:nvPicPr>
          <p:blipFill>
            <a:blip r:embed="rId3"/>
            <a:srcRect t="8929" b="44027"/>
            <a:stretch/>
          </p:blipFill>
          <p:spPr>
            <a:xfrm>
              <a:off x="199215" y="4692770"/>
              <a:ext cx="5299364" cy="3226280"/>
            </a:xfrm>
            <a:prstGeom prst="rect">
              <a:avLst/>
            </a:prstGeom>
            <a:ln>
              <a:solidFill>
                <a:schemeClr val="tx1"/>
              </a:solidFill>
            </a:ln>
          </p:spPr>
        </p:pic>
      </p:grpSp>
      <p:grpSp>
        <p:nvGrpSpPr>
          <p:cNvPr id="13" name="Group 12">
            <a:extLst>
              <a:ext uri="{FF2B5EF4-FFF2-40B4-BE49-F238E27FC236}">
                <a16:creationId xmlns:a16="http://schemas.microsoft.com/office/drawing/2014/main" id="{F6209721-30A2-4528-11FE-E302557B4B4B}"/>
              </a:ext>
            </a:extLst>
          </p:cNvPr>
          <p:cNvGrpSpPr/>
          <p:nvPr/>
        </p:nvGrpSpPr>
        <p:grpSpPr>
          <a:xfrm>
            <a:off x="6078745" y="0"/>
            <a:ext cx="6096000" cy="6858000"/>
            <a:chOff x="4673092" y="-339668"/>
            <a:chExt cx="5299364" cy="8217477"/>
          </a:xfrm>
        </p:grpSpPr>
        <p:pic>
          <p:nvPicPr>
            <p:cNvPr id="10" name="Picture 9" descr="A close-up of a document&#10;&#10;AI-generated content may be incorrect.">
              <a:extLst>
                <a:ext uri="{FF2B5EF4-FFF2-40B4-BE49-F238E27FC236}">
                  <a16:creationId xmlns:a16="http://schemas.microsoft.com/office/drawing/2014/main" id="{A3AB88E9-7A97-964B-8CB8-3D2D30349471}"/>
                </a:ext>
              </a:extLst>
            </p:cNvPr>
            <p:cNvPicPr>
              <a:picLocks noChangeAspect="1"/>
            </p:cNvPicPr>
            <p:nvPr/>
          </p:nvPicPr>
          <p:blipFill>
            <a:blip r:embed="rId4"/>
            <a:srcRect t="8205" b="6794"/>
            <a:stretch/>
          </p:blipFill>
          <p:spPr>
            <a:xfrm>
              <a:off x="4673092" y="-339668"/>
              <a:ext cx="5299364" cy="5829300"/>
            </a:xfrm>
            <a:prstGeom prst="rect">
              <a:avLst/>
            </a:prstGeom>
            <a:ln>
              <a:solidFill>
                <a:schemeClr val="tx1"/>
              </a:solidFill>
            </a:ln>
          </p:spPr>
        </p:pic>
        <p:pic>
          <p:nvPicPr>
            <p:cNvPr id="12" name="Picture 11" descr="A close-up of a document&#10;&#10;AI-generated content may be incorrect.">
              <a:extLst>
                <a:ext uri="{FF2B5EF4-FFF2-40B4-BE49-F238E27FC236}">
                  <a16:creationId xmlns:a16="http://schemas.microsoft.com/office/drawing/2014/main" id="{1DFE4B2E-69F3-BF4C-ABFE-9AA6EEE2D11D}"/>
                </a:ext>
              </a:extLst>
            </p:cNvPr>
            <p:cNvPicPr>
              <a:picLocks noChangeAspect="1"/>
            </p:cNvPicPr>
            <p:nvPr/>
          </p:nvPicPr>
          <p:blipFill>
            <a:blip r:embed="rId5"/>
            <a:srcRect t="9366" b="55811"/>
            <a:stretch/>
          </p:blipFill>
          <p:spPr>
            <a:xfrm>
              <a:off x="4673092" y="5489632"/>
              <a:ext cx="5299364" cy="2388177"/>
            </a:xfrm>
            <a:prstGeom prst="rect">
              <a:avLst/>
            </a:prstGeom>
            <a:ln>
              <a:solidFill>
                <a:schemeClr val="tx1"/>
              </a:solidFill>
            </a:ln>
          </p:spPr>
        </p:pic>
      </p:grpSp>
      <p:sp>
        <p:nvSpPr>
          <p:cNvPr id="14" name="Rectangle 13">
            <a:extLst>
              <a:ext uri="{FF2B5EF4-FFF2-40B4-BE49-F238E27FC236}">
                <a16:creationId xmlns:a16="http://schemas.microsoft.com/office/drawing/2014/main" id="{1D946764-CD7A-CD1F-E4DB-718CD9C0BBBB}"/>
              </a:ext>
            </a:extLst>
          </p:cNvPr>
          <p:cNvSpPr/>
          <p:nvPr/>
        </p:nvSpPr>
        <p:spPr>
          <a:xfrm>
            <a:off x="569343" y="1897811"/>
            <a:ext cx="3390182" cy="97478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581FE14-183F-994B-ACB9-A2D8F0E041D3}"/>
              </a:ext>
            </a:extLst>
          </p:cNvPr>
          <p:cNvSpPr/>
          <p:nvPr/>
        </p:nvSpPr>
        <p:spPr>
          <a:xfrm>
            <a:off x="264542" y="3280928"/>
            <a:ext cx="5472023" cy="84033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D048034-292B-BBDE-3448-3282759FF639}"/>
              </a:ext>
            </a:extLst>
          </p:cNvPr>
          <p:cNvSpPr/>
          <p:nvPr/>
        </p:nvSpPr>
        <p:spPr>
          <a:xfrm>
            <a:off x="342180" y="4658651"/>
            <a:ext cx="4488611" cy="97478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8E120275-9FE2-0D05-8273-4D7DE6221FF3}"/>
              </a:ext>
            </a:extLst>
          </p:cNvPr>
          <p:cNvSpPr/>
          <p:nvPr/>
        </p:nvSpPr>
        <p:spPr>
          <a:xfrm>
            <a:off x="7861535" y="2165229"/>
            <a:ext cx="2193990" cy="14626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FE9D86DD-7921-B3B3-BE76-20494BF6E383}"/>
              </a:ext>
            </a:extLst>
          </p:cNvPr>
          <p:cNvSpPr/>
          <p:nvPr/>
        </p:nvSpPr>
        <p:spPr>
          <a:xfrm>
            <a:off x="6604959" y="3849135"/>
            <a:ext cx="667110" cy="1015781"/>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2EE0C0A2-9BC9-9C3C-6458-B779207D2E66}"/>
              </a:ext>
            </a:extLst>
          </p:cNvPr>
          <p:cNvSpPr/>
          <p:nvPr/>
        </p:nvSpPr>
        <p:spPr>
          <a:xfrm>
            <a:off x="7861536" y="3849135"/>
            <a:ext cx="1184695" cy="400259"/>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98A2C442-00A2-B617-FC2C-C7F4CADACAD5}"/>
              </a:ext>
            </a:extLst>
          </p:cNvPr>
          <p:cNvSpPr/>
          <p:nvPr/>
        </p:nvSpPr>
        <p:spPr>
          <a:xfrm>
            <a:off x="9046231" y="4304581"/>
            <a:ext cx="1184695" cy="400259"/>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756D40F1-5133-5F32-B888-E023B270A6BC}"/>
              </a:ext>
            </a:extLst>
          </p:cNvPr>
          <p:cNvSpPr/>
          <p:nvPr/>
        </p:nvSpPr>
        <p:spPr>
          <a:xfrm>
            <a:off x="7861536" y="1714500"/>
            <a:ext cx="2193989" cy="183311"/>
          </a:xfrm>
          <a:prstGeom prst="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06F049F7-D909-ADD2-C69B-9504A74A014C}"/>
              </a:ext>
            </a:extLst>
          </p:cNvPr>
          <p:cNvSpPr txBox="1"/>
          <p:nvPr/>
        </p:nvSpPr>
        <p:spPr>
          <a:xfrm>
            <a:off x="3746020" y="914360"/>
            <a:ext cx="1708748" cy="246221"/>
          </a:xfrm>
          <a:prstGeom prst="rect">
            <a:avLst/>
          </a:prstGeom>
          <a:solidFill>
            <a:schemeClr val="accent6">
              <a:lumMod val="20000"/>
              <a:lumOff val="80000"/>
            </a:schemeClr>
          </a:solidFill>
          <a:ln>
            <a:solidFill>
              <a:schemeClr val="tx1"/>
            </a:solidFill>
          </a:ln>
        </p:spPr>
        <p:txBody>
          <a:bodyPr wrap="square" rtlCol="0">
            <a:spAutoFit/>
          </a:bodyPr>
          <a:lstStyle/>
          <a:p>
            <a:r>
              <a:rPr lang="en-US" sz="1000" dirty="0"/>
              <a:t>Fig0-Matpower case9_1</a:t>
            </a:r>
            <a:endParaRPr lang="en-IN" sz="1000" dirty="0"/>
          </a:p>
        </p:txBody>
      </p:sp>
      <p:sp>
        <p:nvSpPr>
          <p:cNvPr id="25" name="TextBox 24">
            <a:extLst>
              <a:ext uri="{FF2B5EF4-FFF2-40B4-BE49-F238E27FC236}">
                <a16:creationId xmlns:a16="http://schemas.microsoft.com/office/drawing/2014/main" id="{BD2ED0E6-3CE6-864E-7533-37BE52FEC59A}"/>
              </a:ext>
            </a:extLst>
          </p:cNvPr>
          <p:cNvSpPr txBox="1"/>
          <p:nvPr/>
        </p:nvSpPr>
        <p:spPr>
          <a:xfrm>
            <a:off x="9966238" y="37681"/>
            <a:ext cx="1708748" cy="400110"/>
          </a:xfrm>
          <a:prstGeom prst="rect">
            <a:avLst/>
          </a:prstGeom>
          <a:solidFill>
            <a:schemeClr val="accent6">
              <a:lumMod val="20000"/>
              <a:lumOff val="80000"/>
            </a:schemeClr>
          </a:solidFill>
          <a:ln>
            <a:solidFill>
              <a:schemeClr val="tx1"/>
            </a:solidFill>
          </a:ln>
        </p:spPr>
        <p:txBody>
          <a:bodyPr wrap="square" rtlCol="0">
            <a:spAutoFit/>
          </a:bodyPr>
          <a:lstStyle/>
          <a:p>
            <a:r>
              <a:rPr lang="en-US" sz="1000" dirty="0"/>
              <a:t>Fig00-Matpower case9_1_Load Flow</a:t>
            </a:r>
            <a:endParaRPr lang="en-IN" sz="1000" dirty="0"/>
          </a:p>
        </p:txBody>
      </p:sp>
      <p:sp>
        <p:nvSpPr>
          <p:cNvPr id="26" name="Rectangle 25">
            <a:extLst>
              <a:ext uri="{FF2B5EF4-FFF2-40B4-BE49-F238E27FC236}">
                <a16:creationId xmlns:a16="http://schemas.microsoft.com/office/drawing/2014/main" id="{4EFA4DDC-3566-FAF8-CD56-A92095852D4C}"/>
              </a:ext>
            </a:extLst>
          </p:cNvPr>
          <p:cNvSpPr/>
          <p:nvPr/>
        </p:nvSpPr>
        <p:spPr>
          <a:xfrm>
            <a:off x="6604959" y="44165"/>
            <a:ext cx="1680311" cy="146268"/>
          </a:xfrm>
          <a:prstGeom prst="rect">
            <a:avLst/>
          </a:prstGeom>
          <a:noFill/>
          <a:ln w="1905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07844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640080" y="532436"/>
            <a:ext cx="4109242" cy="556350"/>
          </a:xfrm>
        </p:spPr>
        <p:txBody>
          <a:bodyPr anchor="b">
            <a:normAutofit/>
          </a:bodyPr>
          <a:lstStyle/>
          <a:p>
            <a:pPr rtl="0"/>
            <a:r>
              <a:rPr lang="en-US" sz="2000" dirty="0"/>
              <a:t>1)</a:t>
            </a:r>
            <a:r>
              <a:rPr lang="en-US" sz="2000" b="1" dirty="0"/>
              <a:t>Stressed Load  (Bus 8)</a:t>
            </a:r>
          </a:p>
        </p:txBody>
      </p:sp>
      <p:sp>
        <p:nvSpPr>
          <p:cNvPr id="6" name="TextBox 5">
            <a:extLst>
              <a:ext uri="{FF2B5EF4-FFF2-40B4-BE49-F238E27FC236}">
                <a16:creationId xmlns:a16="http://schemas.microsoft.com/office/drawing/2014/main" id="{CB8E6234-6312-F723-C407-56B0B864FA4D}"/>
              </a:ext>
            </a:extLst>
          </p:cNvPr>
          <p:cNvSpPr txBox="1"/>
          <p:nvPr/>
        </p:nvSpPr>
        <p:spPr>
          <a:xfrm>
            <a:off x="640080" y="1498226"/>
            <a:ext cx="6096000" cy="2308324"/>
          </a:xfrm>
          <a:prstGeom prst="rect">
            <a:avLst/>
          </a:prstGeom>
          <a:noFill/>
        </p:spPr>
        <p:txBody>
          <a:bodyPr wrap="square">
            <a:spAutoFit/>
          </a:bodyPr>
          <a:lstStyle/>
          <a:p>
            <a:pPr rtl="0">
              <a:buFont typeface="Arial" panose="020B0604020202020204" pitchFamily="34" charset="0"/>
              <a:buChar char="•"/>
            </a:pPr>
            <a:r>
              <a:rPr lang="en-US" b="1" dirty="0"/>
              <a:t>Scenario</a:t>
            </a:r>
            <a:r>
              <a:rPr lang="en-US" dirty="0"/>
              <a:t>: Load at Bus 8 increased to 150 MW, 52.5 MVAr.</a:t>
            </a:r>
          </a:p>
          <a:p>
            <a:pPr rtl="0">
              <a:buFont typeface="Arial" panose="020B0604020202020204" pitchFamily="34" charset="0"/>
              <a:buChar char="•"/>
            </a:pPr>
            <a:r>
              <a:rPr lang="en-US" b="1" dirty="0"/>
              <a:t>Results</a:t>
            </a:r>
            <a:r>
              <a:rPr lang="en-US" dirty="0"/>
              <a:t>:</a:t>
            </a:r>
          </a:p>
          <a:p>
            <a:pPr marL="742950" lvl="1" indent="-285750" rtl="0">
              <a:buFont typeface="Arial" panose="020B0604020202020204" pitchFamily="34" charset="0"/>
              <a:buChar char="•"/>
            </a:pPr>
            <a:r>
              <a:rPr lang="en-US" dirty="0"/>
              <a:t>Total Losses: 3.85 MW.</a:t>
            </a:r>
          </a:p>
          <a:p>
            <a:pPr marL="742950" lvl="1" indent="-285750" rtl="0">
              <a:buFont typeface="Arial" panose="020B0604020202020204" pitchFamily="34" charset="0"/>
              <a:buChar char="•"/>
            </a:pPr>
            <a:r>
              <a:rPr lang="en-US" dirty="0"/>
              <a:t>Bus 8 Voltage: 0.998 </a:t>
            </a:r>
            <a:r>
              <a:rPr lang="en-US" dirty="0" err="1"/>
              <a:t>pu</a:t>
            </a:r>
            <a:r>
              <a:rPr lang="en-US" dirty="0"/>
              <a:t>.</a:t>
            </a:r>
          </a:p>
          <a:p>
            <a:pPr marL="742950" lvl="1" indent="-285750" rtl="0">
              <a:buFont typeface="Arial" panose="020B0604020202020204" pitchFamily="34" charset="0"/>
              <a:buChar char="•"/>
            </a:pPr>
            <a:r>
              <a:rPr lang="en-US" dirty="0"/>
              <a:t>Bus 5 Voltage: 0.996 </a:t>
            </a:r>
            <a:r>
              <a:rPr lang="en-US" dirty="0" err="1"/>
              <a:t>pu</a:t>
            </a:r>
            <a:r>
              <a:rPr lang="en-US" dirty="0"/>
              <a:t>.</a:t>
            </a:r>
          </a:p>
          <a:p>
            <a:pPr rtl="0">
              <a:buFont typeface="Arial" panose="020B0604020202020204" pitchFamily="34" charset="0"/>
              <a:buChar char="•"/>
            </a:pPr>
            <a:r>
              <a:rPr lang="en-US" b="1" dirty="0"/>
              <a:t>Key Point</a:t>
            </a:r>
            <a:r>
              <a:rPr lang="en-US" dirty="0"/>
              <a:t>: Voltage at Bus 8 drops slightly but remains within limits; losses decrease.</a:t>
            </a:r>
          </a:p>
        </p:txBody>
      </p:sp>
      <p:sp>
        <p:nvSpPr>
          <p:cNvPr id="3" name="TextBox 2">
            <a:extLst>
              <a:ext uri="{FF2B5EF4-FFF2-40B4-BE49-F238E27FC236}">
                <a16:creationId xmlns:a16="http://schemas.microsoft.com/office/drawing/2014/main" id="{E5547EC9-C23C-CBE2-A77A-830634FE3E70}"/>
              </a:ext>
            </a:extLst>
          </p:cNvPr>
          <p:cNvSpPr txBox="1"/>
          <p:nvPr/>
        </p:nvSpPr>
        <p:spPr>
          <a:xfrm>
            <a:off x="640080" y="4069080"/>
            <a:ext cx="6096000" cy="2585323"/>
          </a:xfrm>
          <a:prstGeom prst="rect">
            <a:avLst/>
          </a:prstGeom>
          <a:noFill/>
        </p:spPr>
        <p:txBody>
          <a:bodyPr wrap="square" rtlCol="0">
            <a:spAutoFit/>
          </a:bodyPr>
          <a:lstStyle/>
          <a:p>
            <a:pPr rtl="0">
              <a:buFont typeface="Arial" panose="020B0604020202020204" pitchFamily="34" charset="0"/>
              <a:buChar char="•"/>
            </a:pPr>
            <a:r>
              <a:rPr lang="en-US" dirty="0"/>
              <a:t>Bus 8 was stressed by increasing its load to 150 MW and 52.5 MVAr to simulate high demand conditions. This scenario helps identify the system's response to increased load and potential voltage drops.</a:t>
            </a:r>
          </a:p>
          <a:p>
            <a:pPr rtl="0">
              <a:buFont typeface="Arial" panose="020B0604020202020204" pitchFamily="34" charset="0"/>
              <a:buChar char="•"/>
            </a:pPr>
            <a:r>
              <a:rPr lang="en-US" dirty="0"/>
              <a:t>Loss also </a:t>
            </a:r>
            <a:r>
              <a:rPr lang="en-US" dirty="0" err="1"/>
              <a:t>decrese</a:t>
            </a:r>
            <a:r>
              <a:rPr lang="en-US" dirty="0"/>
              <a:t> from 4.64MW to 3.85MW</a:t>
            </a:r>
          </a:p>
          <a:p>
            <a:pPr rtl="0">
              <a:buFont typeface="Arial" panose="020B0604020202020204" pitchFamily="34" charset="0"/>
              <a:buChar char="•"/>
            </a:pPr>
            <a:r>
              <a:rPr lang="en-US" dirty="0"/>
              <a:t>The approximate voltage drop can be calculated using ΔV ≈ - (ΔP R + ΔQ X) / V, where ΔP and ΔQ are the increases in active and reactive power, respectively.</a:t>
            </a:r>
          </a:p>
          <a:p>
            <a:endParaRPr lang="en-IN" dirty="0"/>
          </a:p>
        </p:txBody>
      </p:sp>
      <p:grpSp>
        <p:nvGrpSpPr>
          <p:cNvPr id="10" name="Group 9">
            <a:extLst>
              <a:ext uri="{FF2B5EF4-FFF2-40B4-BE49-F238E27FC236}">
                <a16:creationId xmlns:a16="http://schemas.microsoft.com/office/drawing/2014/main" id="{46295099-C94B-E09F-DD87-E35431A9FC69}"/>
              </a:ext>
            </a:extLst>
          </p:cNvPr>
          <p:cNvGrpSpPr/>
          <p:nvPr/>
        </p:nvGrpSpPr>
        <p:grpSpPr>
          <a:xfrm>
            <a:off x="6892636" y="0"/>
            <a:ext cx="5299364" cy="6858000"/>
            <a:chOff x="-158529" y="-294544"/>
            <a:chExt cx="5299364" cy="8554916"/>
          </a:xfrm>
        </p:grpSpPr>
        <p:pic>
          <p:nvPicPr>
            <p:cNvPr id="5" name="Picture 4" descr="A close-up of a document&#10;&#10;AI-generated content may be incorrect.">
              <a:extLst>
                <a:ext uri="{FF2B5EF4-FFF2-40B4-BE49-F238E27FC236}">
                  <a16:creationId xmlns:a16="http://schemas.microsoft.com/office/drawing/2014/main" id="{75E6771B-2029-14A3-242E-DD6650E5A2F3}"/>
                </a:ext>
              </a:extLst>
            </p:cNvPr>
            <p:cNvPicPr>
              <a:picLocks noChangeAspect="1"/>
            </p:cNvPicPr>
            <p:nvPr/>
          </p:nvPicPr>
          <p:blipFill>
            <a:blip r:embed="rId2"/>
            <a:srcRect t="9089" b="7065"/>
            <a:stretch/>
          </p:blipFill>
          <p:spPr>
            <a:xfrm>
              <a:off x="-158529" y="-294544"/>
              <a:ext cx="5299364" cy="5750169"/>
            </a:xfrm>
            <a:prstGeom prst="rect">
              <a:avLst/>
            </a:prstGeom>
            <a:ln>
              <a:solidFill>
                <a:schemeClr val="tx1"/>
              </a:solidFill>
            </a:ln>
          </p:spPr>
        </p:pic>
        <p:pic>
          <p:nvPicPr>
            <p:cNvPr id="8" name="Picture 7" descr="A close-up of a document&#10;&#10;AI-generated content may be incorrect.">
              <a:extLst>
                <a:ext uri="{FF2B5EF4-FFF2-40B4-BE49-F238E27FC236}">
                  <a16:creationId xmlns:a16="http://schemas.microsoft.com/office/drawing/2014/main" id="{8A80BD08-117F-3258-4385-6301572D31B0}"/>
                </a:ext>
              </a:extLst>
            </p:cNvPr>
            <p:cNvPicPr>
              <a:picLocks noChangeAspect="1"/>
            </p:cNvPicPr>
            <p:nvPr/>
          </p:nvPicPr>
          <p:blipFill>
            <a:blip r:embed="rId3"/>
            <a:srcRect t="7846" b="51256"/>
            <a:stretch/>
          </p:blipFill>
          <p:spPr>
            <a:xfrm>
              <a:off x="-158529" y="5455625"/>
              <a:ext cx="5299364" cy="2804747"/>
            </a:xfrm>
            <a:prstGeom prst="rect">
              <a:avLst/>
            </a:prstGeom>
            <a:ln>
              <a:solidFill>
                <a:schemeClr val="tx1"/>
              </a:solidFill>
            </a:ln>
          </p:spPr>
        </p:pic>
      </p:grpSp>
      <p:sp>
        <p:nvSpPr>
          <p:cNvPr id="12" name="Rectangle 11">
            <a:extLst>
              <a:ext uri="{FF2B5EF4-FFF2-40B4-BE49-F238E27FC236}">
                <a16:creationId xmlns:a16="http://schemas.microsoft.com/office/drawing/2014/main" id="{D3FBBDCF-88F8-35B8-02A9-67A436533647}"/>
              </a:ext>
            </a:extLst>
          </p:cNvPr>
          <p:cNvSpPr/>
          <p:nvPr/>
        </p:nvSpPr>
        <p:spPr>
          <a:xfrm>
            <a:off x="7150607" y="79248"/>
            <a:ext cx="1249681" cy="205424"/>
          </a:xfrm>
          <a:prstGeom prst="rect">
            <a:avLst/>
          </a:prstGeom>
          <a:noFill/>
          <a:ln w="1905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A8B00E28-57A7-EEC1-CC52-E84C2D8E2213}"/>
              </a:ext>
            </a:extLst>
          </p:cNvPr>
          <p:cNvSpPr txBox="1"/>
          <p:nvPr/>
        </p:nvSpPr>
        <p:spPr>
          <a:xfrm>
            <a:off x="9860280" y="136358"/>
            <a:ext cx="1889760" cy="369332"/>
          </a:xfrm>
          <a:prstGeom prst="rect">
            <a:avLst/>
          </a:prstGeom>
          <a:solidFill>
            <a:schemeClr val="accent6">
              <a:lumMod val="20000"/>
              <a:lumOff val="80000"/>
            </a:schemeClr>
          </a:solidFill>
          <a:ln>
            <a:solidFill>
              <a:schemeClr val="tx1"/>
            </a:solidFill>
          </a:ln>
        </p:spPr>
        <p:txBody>
          <a:bodyPr wrap="square" rtlCol="0">
            <a:spAutoFit/>
          </a:bodyPr>
          <a:lstStyle/>
          <a:p>
            <a:r>
              <a:rPr lang="en-US" sz="1000" dirty="0"/>
              <a:t>Fig1-Stressed</a:t>
            </a:r>
            <a:r>
              <a:rPr lang="en-US" sz="1800" b="1" dirty="0"/>
              <a:t> </a:t>
            </a:r>
            <a:r>
              <a:rPr lang="en-US" sz="1000" dirty="0"/>
              <a:t>Load at Bus 8</a:t>
            </a:r>
            <a:r>
              <a:rPr lang="en-US" sz="1800" b="1" dirty="0"/>
              <a:t>  </a:t>
            </a:r>
            <a:endParaRPr lang="en-IN" sz="1000" dirty="0"/>
          </a:p>
        </p:txBody>
      </p:sp>
      <p:sp>
        <p:nvSpPr>
          <p:cNvPr id="15" name="Rectangle 14">
            <a:extLst>
              <a:ext uri="{FF2B5EF4-FFF2-40B4-BE49-F238E27FC236}">
                <a16:creationId xmlns:a16="http://schemas.microsoft.com/office/drawing/2014/main" id="{A75F2AFF-48C6-AE3F-A8ED-BF77DBCC42E3}"/>
              </a:ext>
            </a:extLst>
          </p:cNvPr>
          <p:cNvSpPr/>
          <p:nvPr/>
        </p:nvSpPr>
        <p:spPr>
          <a:xfrm>
            <a:off x="8514587" y="2317061"/>
            <a:ext cx="1680973" cy="12133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BDA553EC-DFD4-08C4-797B-A3968EC469CA}"/>
              </a:ext>
            </a:extLst>
          </p:cNvPr>
          <p:cNvSpPr/>
          <p:nvPr/>
        </p:nvSpPr>
        <p:spPr>
          <a:xfrm>
            <a:off x="9390887" y="4767674"/>
            <a:ext cx="1249681" cy="10271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AF58347-D877-5208-13C5-2A09FBA8B654}"/>
              </a:ext>
            </a:extLst>
          </p:cNvPr>
          <p:cNvSpPr/>
          <p:nvPr/>
        </p:nvSpPr>
        <p:spPr>
          <a:xfrm>
            <a:off x="7279731" y="4767674"/>
            <a:ext cx="706030" cy="10271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9F986A7F-003A-E1FE-0382-956E472249EF}"/>
              </a:ext>
            </a:extLst>
          </p:cNvPr>
          <p:cNvSpPr/>
          <p:nvPr/>
        </p:nvSpPr>
        <p:spPr>
          <a:xfrm>
            <a:off x="7279730" y="4337216"/>
            <a:ext cx="706030" cy="10271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4324E7CC-0B62-50BE-4C54-247366AAF2D3}"/>
              </a:ext>
            </a:extLst>
          </p:cNvPr>
          <p:cNvSpPr/>
          <p:nvPr/>
        </p:nvSpPr>
        <p:spPr>
          <a:xfrm>
            <a:off x="8390413" y="1864556"/>
            <a:ext cx="1901668" cy="183311"/>
          </a:xfrm>
          <a:prstGeom prst="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90816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911352" y="675196"/>
            <a:ext cx="5497902" cy="559156"/>
          </a:xfrm>
        </p:spPr>
        <p:txBody>
          <a:bodyPr anchor="b">
            <a:normAutofit/>
          </a:bodyPr>
          <a:lstStyle/>
          <a:p>
            <a:pPr rtl="0"/>
            <a:r>
              <a:rPr lang="en-US" sz="2000" b="1" dirty="0"/>
              <a:t>2)Stressed Load with SVS </a:t>
            </a:r>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9</a:t>
            </a:fld>
            <a:endParaRPr lang="en-US" dirty="0"/>
          </a:p>
        </p:txBody>
      </p:sp>
      <p:sp>
        <p:nvSpPr>
          <p:cNvPr id="4" name="TextBox 3">
            <a:extLst>
              <a:ext uri="{FF2B5EF4-FFF2-40B4-BE49-F238E27FC236}">
                <a16:creationId xmlns:a16="http://schemas.microsoft.com/office/drawing/2014/main" id="{9EA0205D-C7C1-ACF8-B5A7-5A90D47951E3}"/>
              </a:ext>
            </a:extLst>
          </p:cNvPr>
          <p:cNvSpPr txBox="1"/>
          <p:nvPr/>
        </p:nvSpPr>
        <p:spPr>
          <a:xfrm>
            <a:off x="911352" y="1674674"/>
            <a:ext cx="5782746" cy="1754326"/>
          </a:xfrm>
          <a:prstGeom prst="rect">
            <a:avLst/>
          </a:prstGeom>
          <a:noFill/>
        </p:spPr>
        <p:txBody>
          <a:bodyPr wrap="square">
            <a:spAutoFit/>
          </a:bodyPr>
          <a:lstStyle/>
          <a:p>
            <a:pPr rtl="0">
              <a:buFont typeface="Arial" panose="020B0604020202020204" pitchFamily="34" charset="0"/>
              <a:buChar char="•"/>
            </a:pPr>
            <a:r>
              <a:rPr lang="en-US" b="1" dirty="0"/>
              <a:t>Scenario</a:t>
            </a:r>
            <a:r>
              <a:rPr lang="en-US" dirty="0"/>
              <a:t>: Stressed load at Bus 8 with 0.5 </a:t>
            </a:r>
            <a:r>
              <a:rPr lang="en-US" dirty="0" err="1"/>
              <a:t>pu</a:t>
            </a:r>
            <a:r>
              <a:rPr lang="en-US" dirty="0"/>
              <a:t> shunt.</a:t>
            </a:r>
          </a:p>
          <a:p>
            <a:pPr rtl="0">
              <a:buFont typeface="Arial" panose="020B0604020202020204" pitchFamily="34" charset="0"/>
              <a:buChar char="•"/>
            </a:pPr>
            <a:r>
              <a:rPr lang="en-US" b="1" dirty="0"/>
              <a:t>Results</a:t>
            </a:r>
            <a:r>
              <a:rPr lang="en-US" dirty="0"/>
              <a:t>:</a:t>
            </a:r>
          </a:p>
          <a:p>
            <a:pPr marL="742950" lvl="1" indent="-285750" rtl="0">
              <a:buFont typeface="Arial" panose="020B0604020202020204" pitchFamily="34" charset="0"/>
              <a:buChar char="•"/>
            </a:pPr>
            <a:r>
              <a:rPr lang="en-US" dirty="0"/>
              <a:t>Total Losses: 3.843 MW.</a:t>
            </a:r>
          </a:p>
          <a:p>
            <a:pPr marL="742950" lvl="1" indent="-285750" rtl="0">
              <a:buFont typeface="Arial" panose="020B0604020202020204" pitchFamily="34" charset="0"/>
              <a:buChar char="•"/>
            </a:pPr>
            <a:r>
              <a:rPr lang="en-US" dirty="0"/>
              <a:t>Bus 8 Voltage: 0.998 </a:t>
            </a:r>
            <a:r>
              <a:rPr lang="en-US" dirty="0" err="1"/>
              <a:t>pu</a:t>
            </a:r>
            <a:r>
              <a:rPr lang="en-US" dirty="0"/>
              <a:t>.</a:t>
            </a:r>
          </a:p>
          <a:p>
            <a:pPr rtl="0">
              <a:buFont typeface="Arial" panose="020B0604020202020204" pitchFamily="34" charset="0"/>
              <a:buChar char="•"/>
            </a:pPr>
            <a:r>
              <a:rPr lang="en-US" b="1" dirty="0"/>
              <a:t>Key Point</a:t>
            </a:r>
            <a:r>
              <a:rPr lang="en-US" dirty="0"/>
              <a:t>: SVS shows minimal impact on voltage and losses.</a:t>
            </a:r>
          </a:p>
        </p:txBody>
      </p:sp>
      <p:sp>
        <p:nvSpPr>
          <p:cNvPr id="3" name="TextBox 2">
            <a:extLst>
              <a:ext uri="{FF2B5EF4-FFF2-40B4-BE49-F238E27FC236}">
                <a16:creationId xmlns:a16="http://schemas.microsoft.com/office/drawing/2014/main" id="{031FD0AC-EE25-8866-ACA9-52EEC9899CEE}"/>
              </a:ext>
            </a:extLst>
          </p:cNvPr>
          <p:cNvSpPr txBox="1"/>
          <p:nvPr/>
        </p:nvSpPr>
        <p:spPr>
          <a:xfrm>
            <a:off x="911352" y="3642360"/>
            <a:ext cx="5673018" cy="2308324"/>
          </a:xfrm>
          <a:prstGeom prst="rect">
            <a:avLst/>
          </a:prstGeom>
          <a:noFill/>
        </p:spPr>
        <p:txBody>
          <a:bodyPr wrap="square" rtlCol="0">
            <a:spAutoFit/>
          </a:bodyPr>
          <a:lstStyle/>
          <a:p>
            <a:pPr rtl="0">
              <a:buFont typeface="Arial" panose="020B0604020202020204" pitchFamily="34" charset="0"/>
              <a:buChar char="•"/>
            </a:pPr>
            <a:r>
              <a:rPr lang="en-US" dirty="0"/>
              <a:t> A Static Var System (SVS) was added at Bus 8 to provide reactive power support (Q =  MVAr per capacitor). This reduced losses from 3.85 MW to 3.843 MW in the original study.</a:t>
            </a:r>
          </a:p>
          <a:p>
            <a:pPr rtl="0">
              <a:buFont typeface="Arial" panose="020B0604020202020204" pitchFamily="34" charset="0"/>
              <a:buChar char="•"/>
            </a:pPr>
            <a:r>
              <a:rPr lang="en-US" dirty="0"/>
              <a:t>The SVS uses droop control: </a:t>
            </a:r>
            <a:r>
              <a:rPr lang="en-US" dirty="0" err="1"/>
              <a:t>V_bus</a:t>
            </a:r>
            <a:r>
              <a:rPr lang="en-US" dirty="0"/>
              <a:t> = </a:t>
            </a:r>
            <a:r>
              <a:rPr lang="en-US" dirty="0" err="1"/>
              <a:t>V_setpoint</a:t>
            </a:r>
            <a:r>
              <a:rPr lang="en-US" dirty="0"/>
              <a:t> + </a:t>
            </a:r>
            <a:r>
              <a:rPr lang="en-US" dirty="0" err="1"/>
              <a:t>Q_meas</a:t>
            </a:r>
            <a:r>
              <a:rPr lang="en-US" dirty="0"/>
              <a:t> / </a:t>
            </a:r>
            <a:r>
              <a:rPr lang="en-US" dirty="0" err="1"/>
              <a:t>Q_droop</a:t>
            </a:r>
            <a:r>
              <a:rPr lang="en-US" dirty="0"/>
              <a:t>, which adjusts the voltage based on reactive power flow.</a:t>
            </a:r>
          </a:p>
          <a:p>
            <a:endParaRPr lang="en-IN" dirty="0"/>
          </a:p>
        </p:txBody>
      </p:sp>
      <p:grpSp>
        <p:nvGrpSpPr>
          <p:cNvPr id="10" name="Group 9">
            <a:extLst>
              <a:ext uri="{FF2B5EF4-FFF2-40B4-BE49-F238E27FC236}">
                <a16:creationId xmlns:a16="http://schemas.microsoft.com/office/drawing/2014/main" id="{60215253-6D6A-A0FB-3EBD-30B86D0BD19D}"/>
              </a:ext>
            </a:extLst>
          </p:cNvPr>
          <p:cNvGrpSpPr/>
          <p:nvPr/>
        </p:nvGrpSpPr>
        <p:grpSpPr>
          <a:xfrm>
            <a:off x="6694098" y="1"/>
            <a:ext cx="5497902" cy="6857999"/>
            <a:chOff x="875474" y="-215659"/>
            <a:chExt cx="5299364" cy="8520022"/>
          </a:xfrm>
        </p:grpSpPr>
        <p:pic>
          <p:nvPicPr>
            <p:cNvPr id="7" name="Picture 6" descr="A close-up of a document&#10;&#10;AI-generated content may be incorrect.">
              <a:extLst>
                <a:ext uri="{FF2B5EF4-FFF2-40B4-BE49-F238E27FC236}">
                  <a16:creationId xmlns:a16="http://schemas.microsoft.com/office/drawing/2014/main" id="{063891D8-3F42-3800-6453-44635CE5FF76}"/>
                </a:ext>
              </a:extLst>
            </p:cNvPr>
            <p:cNvPicPr>
              <a:picLocks noChangeAspect="1"/>
            </p:cNvPicPr>
            <p:nvPr/>
          </p:nvPicPr>
          <p:blipFill>
            <a:blip r:embed="rId2"/>
            <a:srcRect t="9251" b="6598"/>
            <a:stretch/>
          </p:blipFill>
          <p:spPr>
            <a:xfrm>
              <a:off x="875474" y="-215659"/>
              <a:ext cx="5299364" cy="5698949"/>
            </a:xfrm>
            <a:prstGeom prst="rect">
              <a:avLst/>
            </a:prstGeom>
            <a:ln>
              <a:solidFill>
                <a:schemeClr val="tx1"/>
              </a:solidFill>
            </a:ln>
          </p:spPr>
        </p:pic>
        <p:pic>
          <p:nvPicPr>
            <p:cNvPr id="9" name="Picture 8" descr="A close-up of a document&#10;&#10;AI-generated content may be incorrect.">
              <a:extLst>
                <a:ext uri="{FF2B5EF4-FFF2-40B4-BE49-F238E27FC236}">
                  <a16:creationId xmlns:a16="http://schemas.microsoft.com/office/drawing/2014/main" id="{E0C6ACEF-1937-E979-6F14-C8548E246A57}"/>
                </a:ext>
              </a:extLst>
            </p:cNvPr>
            <p:cNvPicPr>
              <a:picLocks noChangeAspect="1"/>
            </p:cNvPicPr>
            <p:nvPr/>
          </p:nvPicPr>
          <p:blipFill>
            <a:blip r:embed="rId3"/>
            <a:srcRect t="9595" b="48225"/>
            <a:stretch/>
          </p:blipFill>
          <p:spPr>
            <a:xfrm>
              <a:off x="875474" y="5411637"/>
              <a:ext cx="5299364" cy="2892726"/>
            </a:xfrm>
            <a:prstGeom prst="rect">
              <a:avLst/>
            </a:prstGeom>
            <a:ln>
              <a:solidFill>
                <a:schemeClr val="tx1"/>
              </a:solidFill>
            </a:ln>
          </p:spPr>
        </p:pic>
      </p:grpSp>
      <p:sp>
        <p:nvSpPr>
          <p:cNvPr id="11" name="TextBox 10">
            <a:extLst>
              <a:ext uri="{FF2B5EF4-FFF2-40B4-BE49-F238E27FC236}">
                <a16:creationId xmlns:a16="http://schemas.microsoft.com/office/drawing/2014/main" id="{94BCD75D-70B1-AD9C-8127-FF5BF24F58AA}"/>
              </a:ext>
            </a:extLst>
          </p:cNvPr>
          <p:cNvSpPr txBox="1"/>
          <p:nvPr/>
        </p:nvSpPr>
        <p:spPr>
          <a:xfrm>
            <a:off x="9860280" y="136358"/>
            <a:ext cx="1889760" cy="523220"/>
          </a:xfrm>
          <a:prstGeom prst="rect">
            <a:avLst/>
          </a:prstGeom>
          <a:solidFill>
            <a:schemeClr val="accent6">
              <a:lumMod val="20000"/>
              <a:lumOff val="80000"/>
            </a:schemeClr>
          </a:solidFill>
          <a:ln>
            <a:solidFill>
              <a:schemeClr val="tx1"/>
            </a:solidFill>
          </a:ln>
        </p:spPr>
        <p:txBody>
          <a:bodyPr wrap="square" rtlCol="0">
            <a:spAutoFit/>
          </a:bodyPr>
          <a:lstStyle/>
          <a:p>
            <a:r>
              <a:rPr lang="en-US" sz="1000" dirty="0"/>
              <a:t>Fig2-Stressed</a:t>
            </a:r>
            <a:r>
              <a:rPr lang="en-US" sz="1800" b="1" dirty="0"/>
              <a:t> </a:t>
            </a:r>
            <a:r>
              <a:rPr lang="en-US" sz="1000" dirty="0"/>
              <a:t>Load at Bus 8 with SVS</a:t>
            </a:r>
            <a:endParaRPr lang="en-IN" sz="1000" dirty="0"/>
          </a:p>
        </p:txBody>
      </p:sp>
      <p:sp>
        <p:nvSpPr>
          <p:cNvPr id="14" name="Rectangle 13">
            <a:extLst>
              <a:ext uri="{FF2B5EF4-FFF2-40B4-BE49-F238E27FC236}">
                <a16:creationId xmlns:a16="http://schemas.microsoft.com/office/drawing/2014/main" id="{F8FC050C-4CD1-9FAF-ECB5-7789CCC2D711}"/>
              </a:ext>
            </a:extLst>
          </p:cNvPr>
          <p:cNvSpPr/>
          <p:nvPr/>
        </p:nvSpPr>
        <p:spPr>
          <a:xfrm>
            <a:off x="7208519" y="4689842"/>
            <a:ext cx="586741" cy="10668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4A464527-C7B9-10E4-A720-936B4E09B6FA}"/>
              </a:ext>
            </a:extLst>
          </p:cNvPr>
          <p:cNvSpPr/>
          <p:nvPr/>
        </p:nvSpPr>
        <p:spPr>
          <a:xfrm>
            <a:off x="6954773" y="2290079"/>
            <a:ext cx="4109467" cy="99060"/>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3C2FDE1-40B5-0582-EF40-E61D46D363AC}"/>
              </a:ext>
            </a:extLst>
          </p:cNvPr>
          <p:cNvSpPr/>
          <p:nvPr/>
        </p:nvSpPr>
        <p:spPr>
          <a:xfrm>
            <a:off x="7030973" y="92482"/>
            <a:ext cx="2387347" cy="272237"/>
          </a:xfrm>
          <a:prstGeom prst="rect">
            <a:avLst/>
          </a:prstGeom>
          <a:noFill/>
          <a:ln w="1905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D71FA803-DC2C-0B89-8176-5E6BD600619E}"/>
              </a:ext>
            </a:extLst>
          </p:cNvPr>
          <p:cNvSpPr/>
          <p:nvPr/>
        </p:nvSpPr>
        <p:spPr>
          <a:xfrm>
            <a:off x="9411460" y="4704280"/>
            <a:ext cx="1088900" cy="9224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DA1E9D30-CDDE-05FF-C6D5-D26D15850903}"/>
              </a:ext>
            </a:extLst>
          </p:cNvPr>
          <p:cNvSpPr/>
          <p:nvPr/>
        </p:nvSpPr>
        <p:spPr>
          <a:xfrm>
            <a:off x="8296273" y="2396222"/>
            <a:ext cx="1746887" cy="10649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2F1D2D0-B53B-6635-5132-BE66317E9F29}"/>
              </a:ext>
            </a:extLst>
          </p:cNvPr>
          <p:cNvSpPr/>
          <p:nvPr/>
        </p:nvSpPr>
        <p:spPr>
          <a:xfrm>
            <a:off x="8319133" y="1946407"/>
            <a:ext cx="1889760" cy="173177"/>
          </a:xfrm>
          <a:prstGeom prst="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13948168"/>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209A219B2F874CA2E852D2A8E9CD19" ma:contentTypeVersion="11" ma:contentTypeDescription="Create a new document." ma:contentTypeScope="" ma:versionID="cb10dbdbd4e9698c4d7827e3fb426edd">
  <xsd:schema xmlns:xsd="http://www.w3.org/2001/XMLSchema" xmlns:xs="http://www.w3.org/2001/XMLSchema" xmlns:p="http://schemas.microsoft.com/office/2006/metadata/properties" xmlns:ns3="55da0606-8d8e-4907-9a86-88ac7bcbac5c" targetNamespace="http://schemas.microsoft.com/office/2006/metadata/properties" ma:root="true" ma:fieldsID="1243246515ce1664e9e0d04c3b17dd35" ns3:_="">
    <xsd:import namespace="55da0606-8d8e-4907-9a86-88ac7bcbac5c"/>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element ref="ns3:MediaServiceOCR"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da0606-8d8e-4907-9a86-88ac7bcbac5c"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ystemTags" ma:index="13" nillable="true" ma:displayName="MediaServiceSystemTags" ma:hidden="true" ma:internalName="MediaServiceSystemTags" ma:readOnly="true">
      <xsd:simpleType>
        <xsd:restriction base="dms:Note"/>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CR" ma:index="17" nillable="true" ma:displayName="Extracted Text" ma:internalName="MediaServiceOCR" ma:readOnly="true">
      <xsd:simpleType>
        <xsd:restriction base="dms:Note">
          <xsd:maxLength value="255"/>
        </xsd:restriction>
      </xsd:simpleType>
    </xsd:element>
    <xsd:element name="_activity" ma:index="18"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5da0606-8d8e-4907-9a86-88ac7bcbac5c" xsi:nil="true"/>
  </documentManagement>
</p:properties>
</file>

<file path=customXml/itemProps1.xml><?xml version="1.0" encoding="utf-8"?>
<ds:datastoreItem xmlns:ds="http://schemas.openxmlformats.org/officeDocument/2006/customXml" ds:itemID="{B92D8573-E112-4B3A-B9A9-AC930A9576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5da0606-8d8e-4907-9a86-88ac7bcbac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4D714C4-5FE2-48FA-A21E-ED0E7AD41183}">
  <ds:schemaRefs>
    <ds:schemaRef ds:uri="http://schemas.microsoft.com/sharepoint/v3/contenttype/forms"/>
  </ds:schemaRefs>
</ds:datastoreItem>
</file>

<file path=customXml/itemProps3.xml><?xml version="1.0" encoding="utf-8"?>
<ds:datastoreItem xmlns:ds="http://schemas.openxmlformats.org/officeDocument/2006/customXml" ds:itemID="{153F812E-DDE9-40A9-A0BA-64D56AFBFEB8}">
  <ds:schemaRefs>
    <ds:schemaRef ds:uri="http://schemas.microsoft.com/office/infopath/2007/PartnerControls"/>
    <ds:schemaRef ds:uri="http://purl.org/dc/terms/"/>
    <ds:schemaRef ds:uri="http://purl.org/dc/elements/1.1/"/>
    <ds:schemaRef ds:uri="http://schemas.microsoft.com/office/2006/documentManagement/types"/>
    <ds:schemaRef ds:uri="55da0606-8d8e-4907-9a86-88ac7bcbac5c"/>
    <ds:schemaRef ds:uri="http://www.w3.org/XML/1998/namespace"/>
    <ds:schemaRef ds:uri="http://schemas.openxmlformats.org/package/2006/metadata/core-properties"/>
    <ds:schemaRef ds:uri="http://schemas.microsoft.com/office/2006/metadata/properties"/>
    <ds:schemaRef ds:uri="http://purl.org/dc/dcmityp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2860</Words>
  <Application>Microsoft Office PowerPoint</Application>
  <PresentationFormat>Widescreen</PresentationFormat>
  <Paragraphs>317</Paragraphs>
  <Slides>24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Avenir Next LT Pro Light</vt:lpstr>
      <vt:lpstr>Calibri</vt:lpstr>
      <vt:lpstr>Posterama</vt:lpstr>
      <vt:lpstr>Custom</vt:lpstr>
      <vt:lpstr>Evaluating Voltage Stability and Loss Minimization in Power Systems through PV Integration  at the Distribution Ends : A Case Study of the IEEE 9-Bus Network</vt:lpstr>
      <vt:lpstr>Introduction </vt:lpstr>
      <vt:lpstr>Aim </vt:lpstr>
      <vt:lpstr>Methodology </vt:lpstr>
      <vt:lpstr>0)Base Case </vt:lpstr>
      <vt:lpstr>0)Base Case (Voltages)</vt:lpstr>
      <vt:lpstr>0)Matpower IEEE9 bus Base Case</vt:lpstr>
      <vt:lpstr>1)Stressed Load  (Bus 8)</vt:lpstr>
      <vt:lpstr>2)Stressed Load with SVS </vt:lpstr>
      <vt:lpstr>3)PV at Bus 8</vt:lpstr>
      <vt:lpstr>4)PV at Bus 5</vt:lpstr>
      <vt:lpstr>5)PV at Bus 6</vt:lpstr>
      <vt:lpstr>6)Distributed PV</vt:lpstr>
      <vt:lpstr>7)High PV at Bus 8</vt:lpstr>
      <vt:lpstr>8)Low PV at Bus 8</vt:lpstr>
      <vt:lpstr>9)Stressed Load at Bus 6</vt:lpstr>
      <vt:lpstr>10)PV at Bus 8 with High Load </vt:lpstr>
      <vt:lpstr>11)Relaxed Voltage Limits</vt:lpstr>
      <vt:lpstr>Comparison of Losses</vt:lpstr>
      <vt:lpstr>Comparison of Voltage Profiles and loss</vt:lpstr>
      <vt:lpstr>Key Observations</vt:lpstr>
      <vt:lpstr>Conclusion</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4</cp:revision>
  <dcterms:created xsi:type="dcterms:W3CDTF">2023-12-19T17:34:13Z</dcterms:created>
  <dcterms:modified xsi:type="dcterms:W3CDTF">2025-04-24T10:50:13Z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0x01010035209A219B2F874CA2E852D2A8E9CD19</vt:lpwstr>
  </property>
</Properties>
</file>